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4" r:id="rId2"/>
    <p:sldId id="296" r:id="rId3"/>
    <p:sldId id="283" r:id="rId4"/>
    <p:sldId id="285" r:id="rId5"/>
    <p:sldId id="289" r:id="rId6"/>
    <p:sldId id="290" r:id="rId7"/>
    <p:sldId id="286" r:id="rId8"/>
    <p:sldId id="281" r:id="rId9"/>
    <p:sldId id="268" r:id="rId10"/>
    <p:sldId id="291" r:id="rId11"/>
    <p:sldId id="292" r:id="rId12"/>
    <p:sldId id="293" r:id="rId13"/>
    <p:sldId id="295" r:id="rId14"/>
    <p:sldId id="297" r:id="rId15"/>
    <p:sldId id="298" r:id="rId16"/>
    <p:sldId id="299" r:id="rId17"/>
    <p:sldId id="300" r:id="rId18"/>
    <p:sldId id="301" r:id="rId19"/>
    <p:sldId id="302" r:id="rId20"/>
    <p:sldId id="303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58" d="100"/>
          <a:sy n="58" d="100"/>
        </p:scale>
        <p:origin x="91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ias Andersson" userId="7c22ad2afa1fd223" providerId="LiveId" clId="{6DCD2883-AE92-4309-B2AB-35059DD3485F}"/>
    <pc:docChg chg="custSel addSld delSld modSld sldOrd">
      <pc:chgData name="Mattias Andersson" userId="7c22ad2afa1fd223" providerId="LiveId" clId="{6DCD2883-AE92-4309-B2AB-35059DD3485F}" dt="2024-03-04T13:05:41.371" v="5390" actId="20577"/>
      <pc:docMkLst>
        <pc:docMk/>
      </pc:docMkLst>
      <pc:sldChg chg="delSp modSp mod ord">
        <pc:chgData name="Mattias Andersson" userId="7c22ad2afa1fd223" providerId="LiveId" clId="{6DCD2883-AE92-4309-B2AB-35059DD3485F}" dt="2024-03-04T12:50:46.155" v="4462" actId="478"/>
        <pc:sldMkLst>
          <pc:docMk/>
          <pc:sldMk cId="3148323118" sldId="268"/>
        </pc:sldMkLst>
        <pc:spChg chg="del mod">
          <ac:chgData name="Mattias Andersson" userId="7c22ad2afa1fd223" providerId="LiveId" clId="{6DCD2883-AE92-4309-B2AB-35059DD3485F}" dt="2024-03-04T12:50:42.920" v="4461" actId="478"/>
          <ac:spMkLst>
            <pc:docMk/>
            <pc:sldMk cId="3148323118" sldId="268"/>
            <ac:spMk id="40" creationId="{5A5232DA-E219-6BEA-14F6-27A530F99FE7}"/>
          </ac:spMkLst>
        </pc:spChg>
        <pc:spChg chg="del">
          <ac:chgData name="Mattias Andersson" userId="7c22ad2afa1fd223" providerId="LiveId" clId="{6DCD2883-AE92-4309-B2AB-35059DD3485F}" dt="2024-03-04T12:50:46.155" v="4462" actId="478"/>
          <ac:spMkLst>
            <pc:docMk/>
            <pc:sldMk cId="3148323118" sldId="268"/>
            <ac:spMk id="41" creationId="{A2E25C25-B98C-1B74-670E-6F43973FC537}"/>
          </ac:spMkLst>
        </pc:spChg>
      </pc:sldChg>
      <pc:sldChg chg="del">
        <pc:chgData name="Mattias Andersson" userId="7c22ad2afa1fd223" providerId="LiveId" clId="{6DCD2883-AE92-4309-B2AB-35059DD3485F}" dt="2024-03-01T10:12:59.739" v="2574" actId="2696"/>
        <pc:sldMkLst>
          <pc:docMk/>
          <pc:sldMk cId="1204766189" sldId="272"/>
        </pc:sldMkLst>
      </pc:sldChg>
      <pc:sldChg chg="ord">
        <pc:chgData name="Mattias Andersson" userId="7c22ad2afa1fd223" providerId="LiveId" clId="{6DCD2883-AE92-4309-B2AB-35059DD3485F}" dt="2024-03-01T09:47:21.254" v="2569"/>
        <pc:sldMkLst>
          <pc:docMk/>
          <pc:sldMk cId="1241182835" sldId="281"/>
        </pc:sldMkLst>
      </pc:sldChg>
      <pc:sldChg chg="modSp mod">
        <pc:chgData name="Mattias Andersson" userId="7c22ad2afa1fd223" providerId="LiveId" clId="{6DCD2883-AE92-4309-B2AB-35059DD3485F}" dt="2024-03-04T12:41:48.344" v="4055" actId="20577"/>
        <pc:sldMkLst>
          <pc:docMk/>
          <pc:sldMk cId="1727424209" sldId="283"/>
        </pc:sldMkLst>
        <pc:spChg chg="mod">
          <ac:chgData name="Mattias Andersson" userId="7c22ad2afa1fd223" providerId="LiveId" clId="{6DCD2883-AE92-4309-B2AB-35059DD3485F}" dt="2024-03-04T12:41:48.344" v="4055" actId="20577"/>
          <ac:spMkLst>
            <pc:docMk/>
            <pc:sldMk cId="1727424209" sldId="283"/>
            <ac:spMk id="3" creationId="{380FAFFE-48CE-1BDB-05F8-771112E8A605}"/>
          </ac:spMkLst>
        </pc:spChg>
      </pc:sldChg>
      <pc:sldChg chg="modSp mod modNotesTx">
        <pc:chgData name="Mattias Andersson" userId="7c22ad2afa1fd223" providerId="LiveId" clId="{6DCD2883-AE92-4309-B2AB-35059DD3485F}" dt="2024-03-04T12:59:24.783" v="5075" actId="1076"/>
        <pc:sldMkLst>
          <pc:docMk/>
          <pc:sldMk cId="3792163980" sldId="285"/>
        </pc:sldMkLst>
        <pc:spChg chg="mod">
          <ac:chgData name="Mattias Andersson" userId="7c22ad2afa1fd223" providerId="LiveId" clId="{6DCD2883-AE92-4309-B2AB-35059DD3485F}" dt="2024-03-04T12:59:24.783" v="5075" actId="1076"/>
          <ac:spMkLst>
            <pc:docMk/>
            <pc:sldMk cId="3792163980" sldId="285"/>
            <ac:spMk id="6" creationId="{156278CB-6C89-467A-6F27-9A4BEC9BCBB4}"/>
          </ac:spMkLst>
        </pc:spChg>
      </pc:sldChg>
      <pc:sldChg chg="modSp mod">
        <pc:chgData name="Mattias Andersson" userId="7c22ad2afa1fd223" providerId="LiveId" clId="{6DCD2883-AE92-4309-B2AB-35059DD3485F}" dt="2024-03-04T12:44:28.782" v="4139" actId="1076"/>
        <pc:sldMkLst>
          <pc:docMk/>
          <pc:sldMk cId="1336895791" sldId="286"/>
        </pc:sldMkLst>
        <pc:spChg chg="mod">
          <ac:chgData name="Mattias Andersson" userId="7c22ad2afa1fd223" providerId="LiveId" clId="{6DCD2883-AE92-4309-B2AB-35059DD3485F}" dt="2024-03-04T12:44:28.782" v="4139" actId="1076"/>
          <ac:spMkLst>
            <pc:docMk/>
            <pc:sldMk cId="1336895791" sldId="286"/>
            <ac:spMk id="5" creationId="{790E91F9-5012-974A-1A62-6B52F97399AE}"/>
          </ac:spMkLst>
        </pc:spChg>
      </pc:sldChg>
      <pc:sldChg chg="del">
        <pc:chgData name="Mattias Andersson" userId="7c22ad2afa1fd223" providerId="LiveId" clId="{6DCD2883-AE92-4309-B2AB-35059DD3485F}" dt="2024-03-01T09:50:05.404" v="2570" actId="2696"/>
        <pc:sldMkLst>
          <pc:docMk/>
          <pc:sldMk cId="2209359303" sldId="287"/>
        </pc:sldMkLst>
      </pc:sldChg>
      <pc:sldChg chg="del">
        <pc:chgData name="Mattias Andersson" userId="7c22ad2afa1fd223" providerId="LiveId" clId="{6DCD2883-AE92-4309-B2AB-35059DD3485F}" dt="2024-03-01T09:50:29.016" v="2573" actId="2696"/>
        <pc:sldMkLst>
          <pc:docMk/>
          <pc:sldMk cId="830196800" sldId="288"/>
        </pc:sldMkLst>
      </pc:sldChg>
      <pc:sldChg chg="modSp add mod">
        <pc:chgData name="Mattias Andersson" userId="7c22ad2afa1fd223" providerId="LiveId" clId="{6DCD2883-AE92-4309-B2AB-35059DD3485F}" dt="2024-03-04T13:00:05.614" v="5081" actId="20577"/>
        <pc:sldMkLst>
          <pc:docMk/>
          <pc:sldMk cId="3199460789" sldId="289"/>
        </pc:sldMkLst>
        <pc:spChg chg="mod">
          <ac:chgData name="Mattias Andersson" userId="7c22ad2afa1fd223" providerId="LiveId" clId="{6DCD2883-AE92-4309-B2AB-35059DD3485F}" dt="2024-03-04T13:00:05.614" v="5081" actId="20577"/>
          <ac:spMkLst>
            <pc:docMk/>
            <pc:sldMk cId="3199460789" sldId="289"/>
            <ac:spMk id="6" creationId="{F571D87D-A10A-24A5-2086-6F0C628808BA}"/>
          </ac:spMkLst>
        </pc:spChg>
      </pc:sldChg>
      <pc:sldChg chg="modSp add mod">
        <pc:chgData name="Mattias Andersson" userId="7c22ad2afa1fd223" providerId="LiveId" clId="{6DCD2883-AE92-4309-B2AB-35059DD3485F}" dt="2024-03-01T09:44:03.415" v="2086" actId="20577"/>
        <pc:sldMkLst>
          <pc:docMk/>
          <pc:sldMk cId="1682680627" sldId="290"/>
        </pc:sldMkLst>
        <pc:spChg chg="mod">
          <ac:chgData name="Mattias Andersson" userId="7c22ad2afa1fd223" providerId="LiveId" clId="{6DCD2883-AE92-4309-B2AB-35059DD3485F}" dt="2024-03-01T09:44:03.415" v="2086" actId="20577"/>
          <ac:spMkLst>
            <pc:docMk/>
            <pc:sldMk cId="1682680627" sldId="290"/>
            <ac:spMk id="6" creationId="{C3855FFC-0D84-FA59-3B25-4D152192787C}"/>
          </ac:spMkLst>
        </pc:spChg>
      </pc:sldChg>
      <pc:sldChg chg="modSp add mod ord">
        <pc:chgData name="Mattias Andersson" userId="7c22ad2afa1fd223" providerId="LiveId" clId="{6DCD2883-AE92-4309-B2AB-35059DD3485F}" dt="2024-03-04T12:45:36.518" v="4145" actId="20577"/>
        <pc:sldMkLst>
          <pc:docMk/>
          <pc:sldMk cId="2406583933" sldId="291"/>
        </pc:sldMkLst>
        <pc:spChg chg="mod">
          <ac:chgData name="Mattias Andersson" userId="7c22ad2afa1fd223" providerId="LiveId" clId="{6DCD2883-AE92-4309-B2AB-35059DD3485F}" dt="2024-03-04T12:45:36.518" v="4145" actId="20577"/>
          <ac:spMkLst>
            <pc:docMk/>
            <pc:sldMk cId="2406583933" sldId="291"/>
            <ac:spMk id="5" creationId="{00FFF298-9CE2-2B04-5791-155CB05D2083}"/>
          </ac:spMkLst>
        </pc:spChg>
      </pc:sldChg>
      <pc:sldChg chg="modSp add mod">
        <pc:chgData name="Mattias Andersson" userId="7c22ad2afa1fd223" providerId="LiveId" clId="{6DCD2883-AE92-4309-B2AB-35059DD3485F}" dt="2024-03-01T11:06:28.077" v="3545" actId="20577"/>
        <pc:sldMkLst>
          <pc:docMk/>
          <pc:sldMk cId="4155700678" sldId="292"/>
        </pc:sldMkLst>
        <pc:spChg chg="mod">
          <ac:chgData name="Mattias Andersson" userId="7c22ad2afa1fd223" providerId="LiveId" clId="{6DCD2883-AE92-4309-B2AB-35059DD3485F}" dt="2024-03-01T11:06:28.077" v="3545" actId="20577"/>
          <ac:spMkLst>
            <pc:docMk/>
            <pc:sldMk cId="4155700678" sldId="292"/>
            <ac:spMk id="5" creationId="{D103E34E-A1E8-EB53-B2E8-E0B773B77539}"/>
          </ac:spMkLst>
        </pc:spChg>
      </pc:sldChg>
      <pc:sldChg chg="modSp add mod">
        <pc:chgData name="Mattias Andersson" userId="7c22ad2afa1fd223" providerId="LiveId" clId="{6DCD2883-AE92-4309-B2AB-35059DD3485F}" dt="2024-03-01T11:11:42.529" v="3966" actId="20577"/>
        <pc:sldMkLst>
          <pc:docMk/>
          <pc:sldMk cId="2457571393" sldId="293"/>
        </pc:sldMkLst>
        <pc:spChg chg="mod">
          <ac:chgData name="Mattias Andersson" userId="7c22ad2afa1fd223" providerId="LiveId" clId="{6DCD2883-AE92-4309-B2AB-35059DD3485F}" dt="2024-03-01T11:11:42.529" v="3966" actId="20577"/>
          <ac:spMkLst>
            <pc:docMk/>
            <pc:sldMk cId="2457571393" sldId="293"/>
            <ac:spMk id="5" creationId="{92566B7A-7957-D58A-990F-BDFF43D8D777}"/>
          </ac:spMkLst>
        </pc:spChg>
      </pc:sldChg>
      <pc:sldChg chg="modSp add mod ord">
        <pc:chgData name="Mattias Andersson" userId="7c22ad2afa1fd223" providerId="LiveId" clId="{6DCD2883-AE92-4309-B2AB-35059DD3485F}" dt="2024-03-04T12:41:25.414" v="4043" actId="1076"/>
        <pc:sldMkLst>
          <pc:docMk/>
          <pc:sldMk cId="2817547227" sldId="294"/>
        </pc:sldMkLst>
        <pc:spChg chg="mod">
          <ac:chgData name="Mattias Andersson" userId="7c22ad2afa1fd223" providerId="LiveId" clId="{6DCD2883-AE92-4309-B2AB-35059DD3485F}" dt="2024-03-04T12:41:25.414" v="4043" actId="1076"/>
          <ac:spMkLst>
            <pc:docMk/>
            <pc:sldMk cId="2817547227" sldId="294"/>
            <ac:spMk id="3" creationId="{6BCC09EE-12D1-2F7C-3CA0-6268449E8A4D}"/>
          </ac:spMkLst>
        </pc:spChg>
      </pc:sldChg>
      <pc:sldChg chg="modSp add mod">
        <pc:chgData name="Mattias Andersson" userId="7c22ad2afa1fd223" providerId="LiveId" clId="{6DCD2883-AE92-4309-B2AB-35059DD3485F}" dt="2024-03-04T12:50:02.037" v="4459" actId="20577"/>
        <pc:sldMkLst>
          <pc:docMk/>
          <pc:sldMk cId="1397576786" sldId="295"/>
        </pc:sldMkLst>
        <pc:spChg chg="mod">
          <ac:chgData name="Mattias Andersson" userId="7c22ad2afa1fd223" providerId="LiveId" clId="{6DCD2883-AE92-4309-B2AB-35059DD3485F}" dt="2024-03-04T12:50:02.037" v="4459" actId="20577"/>
          <ac:spMkLst>
            <pc:docMk/>
            <pc:sldMk cId="1397576786" sldId="295"/>
            <ac:spMk id="5" creationId="{6DF09FB5-E0B2-7E16-C4E9-63819BAA0E0B}"/>
          </ac:spMkLst>
        </pc:spChg>
      </pc:sldChg>
      <pc:sldChg chg="modSp add mod">
        <pc:chgData name="Mattias Andersson" userId="7c22ad2afa1fd223" providerId="LiveId" clId="{6DCD2883-AE92-4309-B2AB-35059DD3485F}" dt="2024-03-04T12:51:54.159" v="4535" actId="20577"/>
        <pc:sldMkLst>
          <pc:docMk/>
          <pc:sldMk cId="3441187128" sldId="296"/>
        </pc:sldMkLst>
        <pc:spChg chg="mod">
          <ac:chgData name="Mattias Andersson" userId="7c22ad2afa1fd223" providerId="LiveId" clId="{6DCD2883-AE92-4309-B2AB-35059DD3485F}" dt="2024-03-04T12:51:54.159" v="4535" actId="20577"/>
          <ac:spMkLst>
            <pc:docMk/>
            <pc:sldMk cId="3441187128" sldId="296"/>
            <ac:spMk id="3" creationId="{016D4167-EA79-3E77-8225-0192C4D0A82E}"/>
          </ac:spMkLst>
        </pc:spChg>
      </pc:sldChg>
      <pc:sldChg chg="modSp add mod ord">
        <pc:chgData name="Mattias Andersson" userId="7c22ad2afa1fd223" providerId="LiveId" clId="{6DCD2883-AE92-4309-B2AB-35059DD3485F}" dt="2024-03-04T12:54:14.743" v="4695" actId="255"/>
        <pc:sldMkLst>
          <pc:docMk/>
          <pc:sldMk cId="4215188514" sldId="297"/>
        </pc:sldMkLst>
        <pc:spChg chg="mod">
          <ac:chgData name="Mattias Andersson" userId="7c22ad2afa1fd223" providerId="LiveId" clId="{6DCD2883-AE92-4309-B2AB-35059DD3485F}" dt="2024-03-04T12:54:14.743" v="4695" actId="255"/>
          <ac:spMkLst>
            <pc:docMk/>
            <pc:sldMk cId="4215188514" sldId="297"/>
            <ac:spMk id="3" creationId="{AB1034D7-20E4-039D-536D-62DD50931E03}"/>
          </ac:spMkLst>
        </pc:spChg>
      </pc:sldChg>
      <pc:sldChg chg="modSp add mod">
        <pc:chgData name="Mattias Andersson" userId="7c22ad2afa1fd223" providerId="LiveId" clId="{6DCD2883-AE92-4309-B2AB-35059DD3485F}" dt="2024-03-04T12:55:21.311" v="4789" actId="20577"/>
        <pc:sldMkLst>
          <pc:docMk/>
          <pc:sldMk cId="1810217639" sldId="298"/>
        </pc:sldMkLst>
        <pc:spChg chg="mod">
          <ac:chgData name="Mattias Andersson" userId="7c22ad2afa1fd223" providerId="LiveId" clId="{6DCD2883-AE92-4309-B2AB-35059DD3485F}" dt="2024-03-04T12:55:21.311" v="4789" actId="20577"/>
          <ac:spMkLst>
            <pc:docMk/>
            <pc:sldMk cId="1810217639" sldId="298"/>
            <ac:spMk id="3" creationId="{B73B8DB4-B1E2-6845-13B4-462F74CB08A1}"/>
          </ac:spMkLst>
        </pc:spChg>
      </pc:sldChg>
      <pc:sldChg chg="modSp add mod">
        <pc:chgData name="Mattias Andersson" userId="7c22ad2afa1fd223" providerId="LiveId" clId="{6DCD2883-AE92-4309-B2AB-35059DD3485F}" dt="2024-03-04T12:56:17.720" v="4915" actId="20577"/>
        <pc:sldMkLst>
          <pc:docMk/>
          <pc:sldMk cId="254026867" sldId="299"/>
        </pc:sldMkLst>
        <pc:spChg chg="mod">
          <ac:chgData name="Mattias Andersson" userId="7c22ad2afa1fd223" providerId="LiveId" clId="{6DCD2883-AE92-4309-B2AB-35059DD3485F}" dt="2024-03-04T12:56:17.720" v="4915" actId="20577"/>
          <ac:spMkLst>
            <pc:docMk/>
            <pc:sldMk cId="254026867" sldId="299"/>
            <ac:spMk id="3" creationId="{9F7F8462-848F-824D-BC2C-5D23F0CCE8FF}"/>
          </ac:spMkLst>
        </pc:spChg>
      </pc:sldChg>
      <pc:sldChg chg="modSp add mod">
        <pc:chgData name="Mattias Andersson" userId="7c22ad2afa1fd223" providerId="LiveId" clId="{6DCD2883-AE92-4309-B2AB-35059DD3485F}" dt="2024-03-04T12:57:23.049" v="5035" actId="20577"/>
        <pc:sldMkLst>
          <pc:docMk/>
          <pc:sldMk cId="288863042" sldId="300"/>
        </pc:sldMkLst>
        <pc:spChg chg="mod">
          <ac:chgData name="Mattias Andersson" userId="7c22ad2afa1fd223" providerId="LiveId" clId="{6DCD2883-AE92-4309-B2AB-35059DD3485F}" dt="2024-03-04T12:57:23.049" v="5035" actId="20577"/>
          <ac:spMkLst>
            <pc:docMk/>
            <pc:sldMk cId="288863042" sldId="300"/>
            <ac:spMk id="3" creationId="{BB77124E-510E-F365-170D-58259F224C43}"/>
          </ac:spMkLst>
        </pc:spChg>
      </pc:sldChg>
      <pc:sldChg chg="add">
        <pc:chgData name="Mattias Andersson" userId="7c22ad2afa1fd223" providerId="LiveId" clId="{6DCD2883-AE92-4309-B2AB-35059DD3485F}" dt="2024-03-04T13:00:25.451" v="5082" actId="2890"/>
        <pc:sldMkLst>
          <pc:docMk/>
          <pc:sldMk cId="1748266323" sldId="301"/>
        </pc:sldMkLst>
      </pc:sldChg>
      <pc:sldChg chg="modSp add mod">
        <pc:chgData name="Mattias Andersson" userId="7c22ad2afa1fd223" providerId="LiveId" clId="{6DCD2883-AE92-4309-B2AB-35059DD3485F}" dt="2024-03-04T13:03:50.746" v="5175" actId="20577"/>
        <pc:sldMkLst>
          <pc:docMk/>
          <pc:sldMk cId="1465131813" sldId="302"/>
        </pc:sldMkLst>
        <pc:spChg chg="mod">
          <ac:chgData name="Mattias Andersson" userId="7c22ad2afa1fd223" providerId="LiveId" clId="{6DCD2883-AE92-4309-B2AB-35059DD3485F}" dt="2024-03-04T13:03:50.746" v="5175" actId="20577"/>
          <ac:spMkLst>
            <pc:docMk/>
            <pc:sldMk cId="1465131813" sldId="302"/>
            <ac:spMk id="3" creationId="{1B60EB23-5837-0088-F728-63F491F3CE46}"/>
          </ac:spMkLst>
        </pc:spChg>
      </pc:sldChg>
      <pc:sldChg chg="modSp add mod">
        <pc:chgData name="Mattias Andersson" userId="7c22ad2afa1fd223" providerId="LiveId" clId="{6DCD2883-AE92-4309-B2AB-35059DD3485F}" dt="2024-03-04T13:05:41.371" v="5390" actId="20577"/>
        <pc:sldMkLst>
          <pc:docMk/>
          <pc:sldMk cId="931968566" sldId="303"/>
        </pc:sldMkLst>
        <pc:spChg chg="mod">
          <ac:chgData name="Mattias Andersson" userId="7c22ad2afa1fd223" providerId="LiveId" clId="{6DCD2883-AE92-4309-B2AB-35059DD3485F}" dt="2024-03-04T13:05:41.371" v="5390" actId="20577"/>
          <ac:spMkLst>
            <pc:docMk/>
            <pc:sldMk cId="931968566" sldId="303"/>
            <ac:spMk id="3" creationId="{E71B5FB1-501E-58DD-5EA2-7F907A41091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3D9FD-E8AC-424D-A7DA-F09170354669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9738E-10D5-4CAF-BB20-E7FF6DDF60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3491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Nya utmaningar kräver nya arbetssätt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9738E-10D5-4CAF-BB20-E7FF6DDF60E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566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D61B0-E932-E242-7637-0A7961D2C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8F92FAD-3C34-0C23-3E29-25098FDDAF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2557FA9E-BA90-C37A-E980-FBB3193225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Nya utmaningar kräver nya arbetssätt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F43B1B9-CF92-2969-BD2E-8D220C0332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9738E-10D5-4CAF-BB20-E7FF6DDF60E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460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B9FF0-478D-7B46-9973-F5F24441F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F0F43A30-7C19-86F7-9880-B502EF76FF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8944271-5A8E-806B-B1CF-08C75FEB72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Nya utmaningar kräver nya arbetssätt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679EEC4-D2A2-1A85-4F65-1CEFD3B79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9738E-10D5-4CAF-BB20-E7FF6DDF60E7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685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39672D-BAC2-0F98-2FCC-255C4CE40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D02721E-12A0-2866-742F-8F7CF310E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3C0088-C11F-3A14-E9D0-5AA11B061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F82D5F-297D-15BE-6BF0-C3DC892A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443FBE-D5B6-E073-D42B-FAB418730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2141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98A656-81D7-BD24-0060-A56D8C09C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6FA88B8-21AA-6D4B-D2D9-A9EDF4258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456974-3060-5589-1A12-2A5B96D77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9209445-9122-840D-1D0F-A9BEC9A23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2B3245-06E7-211D-3002-377D073B1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8300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2FCE4AD-47A6-2E85-0802-F4599FA81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0551F55-966D-DD52-8382-ABA1C6C104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285952-F57D-9C7A-EAF5-99F85F37F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77BD81-B7AD-243F-22DB-57D51305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A73DBD4-5E53-2725-7204-A534041FD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310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8A10AD-4B40-0E37-46C1-96875EB1F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E4D081-052A-2652-6F59-A57279941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7198EB-B3CD-A5EB-9748-907D481CD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4C98FA-9629-933E-C65D-2EFB76F8C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4769A4-D169-3FE1-1992-5A77014EC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227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3EABDD-5970-ED89-3D19-C35B44DB0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0B81CC-3245-777A-5D76-28CC858A0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F3407D-BAE2-2F7E-3073-1E3882B59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6012A0-1921-0D60-DE82-27D2E9E0C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87ACBA0-598D-11F2-9BB5-697C18488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998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39D961-3223-7283-EDBA-E63E3282C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2F3CA7-68C0-B057-02B5-1F8CEE8BCB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5395B94-0813-40F1-F038-244CD56DB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3F7740-4F91-FFF6-FA6A-D3CCC1CE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7D92D9E-CE03-DD94-6142-E09E6AD0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34EC0F0-A144-4CE3-7A13-FB7CFE63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747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AC677F-F136-28F3-9932-5B77A7556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7D1D9E2-8114-1AA7-AD77-CD20D7E09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E3A58B6-5DBE-21D0-ACAD-492252892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44C7FF3-06E4-DE7A-1A8E-F668157DF5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D7F8A4C-0B5A-C922-7845-80B96EA695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6685775-AB2B-4A83-47F1-384211E88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C5222F1-CEB0-034E-6C9E-A55790D3C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454D4E6-D53C-9352-FF46-07DDE37D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363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989685-8332-18F8-EF1B-C8B2ADE88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6481BA5-5084-1699-DF79-71757B183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9182C18-C467-FCF9-22CB-07B1308B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0241D65-19B7-F95A-B755-7671613A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4154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11F9965-E1C7-A6DC-4623-DD2F7F58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131A272-0F9D-5E5F-08AA-43B85278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99FAAC0-DCF3-C556-8CEA-723AFD5CB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163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AFFFB7-5A73-A065-5B8E-D6B220D46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C5900B-9AC3-0302-2BFB-F38B88DFF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94914A-3594-76F3-5EBE-78BA5EF06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02B622-168B-DF64-EA54-6DFADBA9C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20285A3-0D8F-5B74-0A52-606C3F6DC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6E69507-5725-B64B-0DBB-12F177410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052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602E8E-EF38-B1C8-A679-2BF88ECAC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ACDF7FB-E9D0-200E-72C5-DC6C23EAAC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EB1F91-AC9E-B13D-642B-8116AEB68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E00D95-9353-53A6-41DA-4C24B27C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41D6003-24DD-8627-787C-043A39176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E9F615F-2503-309C-9D98-4C8191CD0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83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EF2C7FF-1F3A-E0F8-C6C3-4D1E17AA7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AC6203E-0CF2-0B95-2B4E-FF58ED431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78FFD4-39EF-F6EB-0A4F-D2E868C432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C738E-AC69-4566-8E3F-E06E244669F3}" type="datetimeFigureOut">
              <a:rPr lang="sv-SE" smtClean="0"/>
              <a:t>2024-03-04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094068-B9CA-36A8-B4FC-11A284128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446127-1332-6681-B638-5B6C70093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D1AB9-4FD0-480B-96D4-7780EC25B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613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sv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65CB1E-09C9-9E31-144B-F95B64628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928B8D8-F6C8-0146-A922-C4BF2B90C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3AAC3-C7FF-88BB-FE1D-58ACC53B4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99AA6E7-DA5C-C81D-FD19-082D0156B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BCC09EE-12D1-2F7C-3CA0-6268449E8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Varmt välkomna till </a:t>
            </a:r>
          </a:p>
          <a:p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Svenska Vårds årskonferens 2024</a:t>
            </a:r>
          </a:p>
          <a:p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6 – 7 Mars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596F47E-3D6E-FD2B-99C2-D2055BF32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8867BE0-65E1-9CD2-62AA-F5EF51DFE6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5C03B2-0CEA-6019-F827-D8C33349BD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0A16F6-4BE2-96C6-94CD-7F835F894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238EB43-7C1E-EBC9-95FD-C7D5526A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DE619F6B-E00F-E3D7-32D1-54670FA10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AFDB0621-7FF9-4485-E5FE-DA64F15BA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A369198-0E16-C2C7-D37A-700F94D91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F05632D-205A-CE43-9E91-0E0BD8E910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CAF3494-2CD0-9D71-A790-8291E09EF5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DDA753D-B6D4-24DF-8B05-2FE11B0479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7547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F1E824-47E8-15CD-D2F3-983196878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E07ABA-A643-839B-32DC-CD6F50499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F8F38CE-D977-847E-2967-D94189A5F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024ED29-BCD9-89A0-DB58-A8DF258D4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50CD007-83CB-D732-C0D5-75FA994AED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C5B6E8E-AF3D-7F48-8FF9-1FBC0B5143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9B0C1F1-272C-FCF9-7DB8-17FF9B9EAC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D383774-BF70-C406-64D5-199D6CB54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099348F9-F4B5-E93D-69BE-AE04CCCB3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259692" y="339678"/>
            <a:ext cx="2129825" cy="77058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2F056E1B-C48A-8823-4C22-5FAF30D35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B184D7A-82AA-E8F9-107F-D37C5F0A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5F4DF81-A039-B73D-D744-6D34C84F8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45F58EC-1CF8-701D-BD7B-9095B3E0E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2B638E8-434D-760C-A184-A7CA1C51B5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textruta 4">
            <a:extLst>
              <a:ext uri="{FF2B5EF4-FFF2-40B4-BE49-F238E27FC236}">
                <a16:creationId xmlns:a16="http://schemas.microsoft.com/office/drawing/2014/main" id="{00FFF298-9CE2-2B04-5791-155CB05D2083}"/>
              </a:ext>
            </a:extLst>
          </p:cNvPr>
          <p:cNvSpPr txBox="1"/>
          <p:nvPr/>
        </p:nvSpPr>
        <p:spPr>
          <a:xfrm>
            <a:off x="1185431" y="624617"/>
            <a:ext cx="1167261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prstClr val="black"/>
                </a:solidFill>
                <a:ea typeface="Calibri" panose="020F0502020204030204" pitchFamily="34" charset="0"/>
              </a:rPr>
              <a:t>				</a:t>
            </a:r>
            <a:r>
              <a:rPr lang="sv-SE" b="1" dirty="0">
                <a:solidFill>
                  <a:prstClr val="black"/>
                </a:solidFill>
                <a:ea typeface="Calibri" panose="020F0502020204030204" pitchFamily="34" charset="0"/>
              </a:rPr>
              <a:t>Den sociala dimensionen</a:t>
            </a:r>
            <a:endParaRPr kumimoji="0" lang="sv-SE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  <a:p>
            <a:pPr algn="l"/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1. Förbättrad tillgänglighet och jämlikhet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2. 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Individcentrerad vård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3. 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Kulturell kompetens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4. 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Stöd för anhöriga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5. 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Psykisk hälsa och socialt stöd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6. 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Förbättrad kommunikation och samarbete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7. 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Utbildning och medvetenhet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8. 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Påverkansarbete</a:t>
            </a:r>
          </a:p>
          <a:p>
            <a:endParaRPr lang="sv-SE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Detta ska bidra till: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En välfungerande kompetensförsörjning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Utbildningarnas utformning och praktiknära utbildningsmoment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Fortbildningsinsatser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Förbättring av samverkansformer mellan uppdragsgivare och uppdragstagare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Höjda anslag till forskning inom praktiknära metodutveckling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Förbättra möjligheterna till undantag gällande arbetstidsdirektivet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Säkerställa att framtagna rekommendationer i standarder implementeras i uppdragsgivarnas kvalitetskriterier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Att arbeta för att skapa en balans mellan krav och resurser i arbetet för personalen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Påverka utvecklingen av regelverken kring den psykosociala arbetsmiljön.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1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 </a:t>
            </a: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2406583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BA7B40-2DF3-6F24-1FF7-4E33604DD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738FCE7-A31F-3E7C-CC65-9150D180B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DAC79D-6452-1157-24B8-093D65B39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D94244-4711-BBCD-E71B-72F47EA4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F3972D3-475B-7E2B-13FB-2D334C5A9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8BF447-46E5-C2C4-84F9-C99DA25A2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5AB68DB-7CEF-39E8-30C8-FE82EFA39A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E2888F4-AF42-F350-218A-8582281E62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6411EF49-437B-94E5-8FF2-9CB9DEADA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259692" y="339678"/>
            <a:ext cx="2129825" cy="77058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51F441AC-742F-BC8A-38BF-0C921238E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10ED563-67C0-24EF-8C7E-05D4339A5C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104595F-2D7D-91C1-4C33-0BE5889A8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4DD162-6BF8-C4CD-F303-3EF46D57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8F03F42-2A5F-C39E-C64A-37E78F395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textruta 4">
            <a:extLst>
              <a:ext uri="{FF2B5EF4-FFF2-40B4-BE49-F238E27FC236}">
                <a16:creationId xmlns:a16="http://schemas.microsoft.com/office/drawing/2014/main" id="{D103E34E-A1E8-EB53-B2E8-E0B773B77539}"/>
              </a:ext>
            </a:extLst>
          </p:cNvPr>
          <p:cNvSpPr txBox="1"/>
          <p:nvPr/>
        </p:nvSpPr>
        <p:spPr>
          <a:xfrm>
            <a:off x="415229" y="764364"/>
            <a:ext cx="1167261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prstClr val="black"/>
                </a:solidFill>
                <a:ea typeface="Calibri" panose="020F0502020204030204" pitchFamily="34" charset="0"/>
              </a:rPr>
              <a:t>				</a:t>
            </a:r>
            <a:r>
              <a:rPr lang="sv-SE" b="1" dirty="0">
                <a:solidFill>
                  <a:prstClr val="black"/>
                </a:solidFill>
                <a:ea typeface="Calibri" panose="020F0502020204030204" pitchFamily="34" charset="0"/>
              </a:rPr>
              <a:t>Den ekologiska dimensionen</a:t>
            </a:r>
            <a:endParaRPr kumimoji="0" lang="sv-SE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  <a:p>
            <a:pPr algn="l"/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sv-SE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Lagstiftning och regelverk</a:t>
            </a: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Miljövänliga material och resursanvändning</a:t>
            </a:r>
          </a:p>
          <a:p>
            <a:pPr marL="342900" indent="-342900">
              <a:buAutoNum type="arabicPeriod"/>
            </a:pPr>
            <a:r>
              <a:rPr lang="sv-SE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Energi och vatteneffektivitet</a:t>
            </a: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Hållbar mat och kosthållning</a:t>
            </a:r>
          </a:p>
          <a:p>
            <a:pPr marL="342900" indent="-342900">
              <a:buAutoNum type="arabicPeriod"/>
            </a:pPr>
            <a:r>
              <a:rPr lang="sv-SE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Minimering av kemikalier och farliga ämnen</a:t>
            </a: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Gröna byggnader och infrastruktur</a:t>
            </a:r>
          </a:p>
          <a:p>
            <a:pPr marL="342900" indent="-342900">
              <a:buAutoNum type="arabicPeriod"/>
            </a:pPr>
            <a:r>
              <a:rPr lang="sv-SE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Transport och logistik</a:t>
            </a: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Utbildning och medvetenhet</a:t>
            </a:r>
          </a:p>
          <a:p>
            <a:pPr marL="342900" indent="-342900">
              <a:buAutoNum type="arabicPeriod"/>
            </a:pPr>
            <a:r>
              <a:rPr lang="sv-SE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Forskning och innovation</a:t>
            </a:r>
          </a:p>
          <a:p>
            <a:endParaRPr lang="sv-SE" sz="16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Detta ska bidra till: </a:t>
            </a: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Möta kraven i existerande lagkrav och hantera implementering av ny lagstiftning </a:t>
            </a: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Samordna och synkronisera verksamheternas arbetsrutiner genom att säkerställa användandet av framtagna standarder inom HVB, LSS och äldreboende samt öka medvetandegraden av standarder hos uppdragstagare, uppdragsgivare och berörda myndigheter. </a:t>
            </a: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Att tillgodogöra sig de senaste rönen inom aktuell forskning </a:t>
            </a: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Säkerställa att strukturella frågor rörande samverkansformer med myndigheter, sjukvård, skola och uppdragsgivare inkluderar privata utförare i större utsträckning </a:t>
            </a: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Uppdatera sig inom den tekniska och digitala utvecklingen </a:t>
            </a: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Bidra till att förbättra IVO: s tillståndsprövningar och granskningar, så de bättre möter de fristående utövarnas behov och villkor </a:t>
            </a: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Utveckla samverkan med Socialstyrelsen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1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 </a:t>
            </a: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4155700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6650FB-0DE8-D454-7D63-F25290F04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65A7265-C601-E9F0-6901-ED4517E64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167450-A797-EC68-4905-99B8EE22D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9B03E6B-17AF-D4A3-102C-6CCB9E055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F34856A-E413-FFFE-60C5-B43183306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B08E874-18B3-9071-4CC5-A5E636948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9E2F1A9-95EC-6F0E-58D5-2BA86D2969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685E4DB-C025-09F5-9EA7-372E46FC80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DE871C81-CA1E-0AAF-1A5B-D59260C453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259692" y="339678"/>
            <a:ext cx="2129825" cy="77058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9376BD0D-DF0F-99FC-F7AB-2A58A00B6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CAA34A3-EA32-83A3-44F8-15BBD8A7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EA40366-AF62-82A4-A461-A7BAF540E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CA20C46-A7D5-00C2-E3AB-0E46EBCBBD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46CC539-52EE-545A-763F-9A7F20039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textruta 4">
            <a:extLst>
              <a:ext uri="{FF2B5EF4-FFF2-40B4-BE49-F238E27FC236}">
                <a16:creationId xmlns:a16="http://schemas.microsoft.com/office/drawing/2014/main" id="{92566B7A-7957-D58A-990F-BDFF43D8D777}"/>
              </a:ext>
            </a:extLst>
          </p:cNvPr>
          <p:cNvSpPr txBox="1"/>
          <p:nvPr/>
        </p:nvSpPr>
        <p:spPr>
          <a:xfrm>
            <a:off x="415229" y="764364"/>
            <a:ext cx="11672616" cy="527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prstClr val="black"/>
                </a:solidFill>
                <a:ea typeface="Calibri" panose="020F0502020204030204" pitchFamily="34" charset="0"/>
              </a:rPr>
              <a:t>				</a:t>
            </a:r>
            <a:r>
              <a:rPr lang="sv-SE" b="1" dirty="0">
                <a:solidFill>
                  <a:prstClr val="black"/>
                </a:solidFill>
                <a:ea typeface="Calibri" panose="020F0502020204030204" pitchFamily="34" charset="0"/>
              </a:rPr>
              <a:t>Den ekonomiska  dimensionen</a:t>
            </a:r>
            <a:endParaRPr kumimoji="0" lang="sv-SE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  <a:p>
            <a:pPr algn="l"/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Effektiv resursanvändning</a:t>
            </a:r>
            <a:endParaRPr lang="sv-SE" sz="16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Hållbar finansiering</a:t>
            </a: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Kostnadstransparens</a:t>
            </a:r>
          </a:p>
          <a:p>
            <a:pPr marL="342900" indent="-342900">
              <a:buAutoNum type="arabicPeriod"/>
            </a:pPr>
            <a:r>
              <a:rPr lang="sv-SE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Samordning och samarbete</a:t>
            </a: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Kostnadseffektiva vårdmodeller</a:t>
            </a: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Innovativ finansiering</a:t>
            </a:r>
            <a:endParaRPr lang="sv-SE" sz="16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sv-S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Utbildning om ekonomiska aspekter</a:t>
            </a:r>
          </a:p>
          <a:p>
            <a:pPr marL="342900" indent="-342900">
              <a:buAutoNum type="arabicPeriod"/>
            </a:pPr>
            <a:r>
              <a:rPr lang="sv-SE" sz="1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Främja kostnadseffektivitet i kombination med högkvalitativ vård</a:t>
            </a:r>
          </a:p>
          <a:p>
            <a:endParaRPr lang="sv-SE" sz="16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Detta ska bidra till: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1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 algn="l"/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 </a:t>
            </a:r>
            <a:r>
              <a:rPr kumimoji="0" lang="sv-S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-</a:t>
            </a:r>
            <a:r>
              <a:rPr kumimoji="0" lang="sv-S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sv-SE" sz="1800" b="0" i="0" u="none" strike="noStrike" baseline="0">
                <a:solidFill>
                  <a:srgbClr val="000000"/>
                </a:solidFill>
                <a:latin typeface="Calibri" panose="020F0502020204030204" pitchFamily="34" charset="0"/>
              </a:rPr>
              <a:t>Lönsamt 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företagande inom vård- och omsorgssektorn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Förbättrade och rättvisa upphandlingar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Utrymme för investeringsbehov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Tillgång till investeringskapital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Förbättrade skattevillkor och skatteregler, exempelvis momsregler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Förbättrade affärsmodeller som täcker de resursbehov som krävs för att kunna utföra en kvalitativ vård- och omsorg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2457571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5A96BB-1161-D0E8-4629-E1817CBB0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32D9D2-3F7B-7B53-C7E5-AC70E321C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0B8B6C-0C66-0339-6944-C52530B31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15FD11D-3F2F-7F08-177A-36B5692DD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B62E60-C7D1-0087-7EB3-1FCB3943C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E365087-2252-031F-206C-36F74D070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7BF82AB-B1DA-930E-38F4-0F72F80E28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8867E17-B071-F09D-3070-DD8E73278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CE605C76-2572-6561-0706-ECA6AD47C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259692" y="339678"/>
            <a:ext cx="2129825" cy="77058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61B6F553-011B-A918-1348-A4229F119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CCEFC0E-902D-C49E-15C0-E339F0C37D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6A47D64-F59E-C979-245B-F4A02D88C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37994D-365F-6AF6-FEB7-E9B9FD0B2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866CC69-06B5-C3F2-8590-E5C56F72A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textruta 4">
            <a:extLst>
              <a:ext uri="{FF2B5EF4-FFF2-40B4-BE49-F238E27FC236}">
                <a16:creationId xmlns:a16="http://schemas.microsoft.com/office/drawing/2014/main" id="{6DF09FB5-E0B2-7E16-C4E9-63819BAA0E0B}"/>
              </a:ext>
            </a:extLst>
          </p:cNvPr>
          <p:cNvSpPr txBox="1"/>
          <p:nvPr/>
        </p:nvSpPr>
        <p:spPr>
          <a:xfrm>
            <a:off x="-380791" y="1947817"/>
            <a:ext cx="11315012" cy="420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prstClr val="black"/>
                </a:solidFill>
                <a:ea typeface="Calibri" panose="020F0502020204030204" pitchFamily="34" charset="0"/>
              </a:rPr>
              <a:t>				</a:t>
            </a:r>
            <a:r>
              <a:rPr lang="sv-SE" sz="2000" b="1" dirty="0">
                <a:solidFill>
                  <a:prstClr val="black"/>
                </a:solidFill>
                <a:ea typeface="Calibri" panose="020F0502020204030204" pitchFamily="34" charset="0"/>
              </a:rPr>
              <a:t>Svenska Vårds näringspolitiska program ligger upplagt på hemsidan					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000" b="1" dirty="0">
                <a:solidFill>
                  <a:prstClr val="black"/>
                </a:solidFill>
                <a:ea typeface="Calibri" panose="020F0502020204030204" pitchFamily="34" charset="0"/>
              </a:rPr>
              <a:t>				Där hittar du även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000" b="1" dirty="0">
                <a:solidFill>
                  <a:prstClr val="black"/>
                </a:solidFill>
                <a:ea typeface="Calibri" panose="020F0502020204030204" pitchFamily="34" charset="0"/>
              </a:rPr>
              <a:t>				- Medlemsportalen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000" b="1" dirty="0">
                <a:solidFill>
                  <a:prstClr val="black"/>
                </a:solidFill>
                <a:ea typeface="Calibri" panose="020F0502020204030204" pitchFamily="34" charset="0"/>
              </a:rPr>
              <a:t>				- Remissvar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000" b="1" dirty="0">
                <a:solidFill>
                  <a:prstClr val="black"/>
                </a:solidFill>
                <a:ea typeface="Calibri" panose="020F0502020204030204" pitchFamily="34" charset="0"/>
              </a:rPr>
              <a:t>				- Publicerade </a:t>
            </a:r>
            <a:r>
              <a:rPr lang="sv-SE" sz="2000" b="1" dirty="0" err="1">
                <a:solidFill>
                  <a:prstClr val="black"/>
                </a:solidFill>
                <a:ea typeface="Calibri" panose="020F0502020204030204" pitchFamily="34" charset="0"/>
              </a:rPr>
              <a:t>debattartiklat</a:t>
            </a:r>
            <a:endParaRPr lang="sv-SE" sz="2000" b="1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000" b="1" dirty="0">
                <a:solidFill>
                  <a:prstClr val="black"/>
                </a:solidFill>
                <a:ea typeface="Calibri" panose="020F0502020204030204" pitchFamily="34" charset="0"/>
              </a:rPr>
              <a:t>				- information om nätverksträffar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000" b="1" dirty="0">
                <a:solidFill>
                  <a:prstClr val="black"/>
                </a:solidFill>
                <a:ea typeface="Calibri" panose="020F0502020204030204" pitchFamily="34" charset="0"/>
              </a:rPr>
              <a:t>				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000" b="1" dirty="0">
                <a:solidFill>
                  <a:prstClr val="black"/>
                </a:solidFill>
                <a:ea typeface="Calibri" panose="020F0502020204030204" pitchFamily="34" charset="0"/>
              </a:rPr>
              <a:t>				Tack för ert engagemang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2000" b="1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2000" b="1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  <a:p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1397576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8607B1-F5C2-653A-41DC-AA270DA00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C0421F7-7EB5-2863-C726-9191E0362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36FD5A-F38F-6463-FF2F-B03C686B7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ABFCD18-F217-EA9F-3263-AA267E0C2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034D7-20E4-039D-536D-62DD50931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Optimera omsorgsarbetet med AI: Spara tid och höj kvaliteten</a:t>
            </a:r>
          </a:p>
          <a:p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Marcel </a:t>
            </a:r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Urrutia</a:t>
            </a:r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 Nilsson</a:t>
            </a:r>
          </a:p>
          <a:p>
            <a:r>
              <a:rPr lang="sv-SE" sz="2000" b="1" dirty="0" err="1">
                <a:solidFill>
                  <a:schemeClr val="bg2">
                    <a:lumMod val="50000"/>
                  </a:schemeClr>
                </a:solidFill>
              </a:rPr>
              <a:t>Machine</a:t>
            </a:r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v-SE" sz="2000" b="1" dirty="0" err="1">
                <a:solidFill>
                  <a:schemeClr val="bg2">
                    <a:lumMod val="50000"/>
                  </a:schemeClr>
                </a:solidFill>
              </a:rPr>
              <a:t>learning</a:t>
            </a:r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v-SE" sz="2000" b="1" dirty="0" err="1">
                <a:solidFill>
                  <a:schemeClr val="bg2">
                    <a:lumMod val="50000"/>
                  </a:schemeClr>
                </a:solidFill>
              </a:rPr>
              <a:t>engineer</a:t>
            </a:r>
            <a:endParaRPr lang="sv-SE" sz="2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Nordaxon</a:t>
            </a:r>
            <a:endParaRPr lang="sv-SE" sz="4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8C77B3B-63A2-5DBF-7153-E1735A869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FCD61DD-5372-B58F-B36E-47FCFBD71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3F90022-CCA1-F2F8-391A-7B060299E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AC52F6-E3EA-BAA2-DF53-763B68BEC3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6014BC9-F5F5-9F0E-6679-7F09FA69B3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A2A84539-BFFE-7B91-62A1-C71E5905F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9699C5A8-B94C-BAFF-27B6-762655428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D14FE70-7D47-0D27-84F1-70D4E4D13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F4C9052-BB66-35A0-8BAC-715F6D940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0D18CF2-CF50-DE41-5C74-680A82463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845CB1B-7591-EB52-7D7D-7AFDA5D61F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5188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8BCC-E11B-3295-D854-2873C3B27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39BBD17-54CD-C8BF-B3D0-65D5A4D4B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5F380F-5A63-0290-C045-B4558ADAE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8A90DC-BB6D-4AFA-F18D-DCC637F7D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73B8DB4-B1E2-6845-13B4-462F74CB0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Kulturmöten och kulturkrockar i omsorgen</a:t>
            </a:r>
          </a:p>
          <a:p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Anna </a:t>
            </a:r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Melle</a:t>
            </a:r>
            <a:endParaRPr lang="sv-SE" sz="4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Författare och föreläsare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A334E9-360E-3D3E-0A2C-BFC77C1A9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B26FC4E-0B0E-9CC4-161D-FCAD619B40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92CDC2E-6BF3-0349-2592-280CAA7FC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66748EB-8101-1209-A32B-88266460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BD72CB9-9301-F685-7D6C-342AD2A005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06D9A2AE-0FA3-2FB7-E37B-F0CB6EB7C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5CA65E76-DA8B-48E4-D388-9EAE0EE49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2C175D5-27C3-A5D8-3EF2-2E0ADA79F6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77405AA-F3BE-0C67-6E25-17C3B12B24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1D0214E-72F1-6B2D-0F1D-79D9394279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645A9A6-AD03-BA84-2893-5AF2477A2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0217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59536A-F401-1623-20FB-FB5159564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8C4B6A-68B9-5AE6-0269-A560FE756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A7823B-5746-3AD0-0F98-7D8376998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A41596E-F131-3541-EBAF-877B09C7F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F7F8462-848F-824D-BC2C-5D23F0CCE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Evidensbaserad praktik – Varför det?</a:t>
            </a:r>
          </a:p>
          <a:p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Monica </a:t>
            </a:r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Fallesen</a:t>
            </a:r>
            <a:endParaRPr lang="sv-SE" sz="4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Egenföretagare, utbildare och LSS-expert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EC24A47-EF3E-EBC9-5252-1DACD264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DC23750-5066-93D6-FE7E-EE42E1849F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956143-8484-81BE-F0F9-98A3010AA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DA11189-CE48-94F3-1DCA-5DBC0AC7F4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83BED86-B817-65EF-4249-6E878438F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E251520E-9D7F-52FE-6096-A579395DE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96C495EB-5BC9-E84B-C1DE-0A82448385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5174A82-6CAE-6C5A-E0A6-E45559C4A4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568B0F7-2AE5-15A2-3514-09F591187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29B5B9B-C147-7339-1E6E-2A36A4FF1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9211868-BC30-EFB1-631A-F6229109BC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026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4C1631-F8C0-CE13-1CC4-E0375176A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7112FF2-7EDD-48E5-B972-C8D1BC4F4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937637-838C-6E7C-03FB-0A9929FEB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723408E-38D7-A68C-99F3-B9DE972F0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B77124E-510E-F365-170D-58259F224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Digitalt elevhälsoarbete ger bättre förutsättningar</a:t>
            </a:r>
          </a:p>
          <a:p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Cem</a:t>
            </a:r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Celepli</a:t>
            </a:r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Atci</a:t>
            </a:r>
            <a:endParaRPr lang="sv-SE" sz="4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Socialentreprenör, </a:t>
            </a:r>
            <a:r>
              <a:rPr lang="sv-SE" sz="2000" b="1" dirty="0" err="1">
                <a:solidFill>
                  <a:schemeClr val="bg2">
                    <a:lumMod val="50000"/>
                  </a:schemeClr>
                </a:solidFill>
              </a:rPr>
              <a:t>Allbry</a:t>
            </a:r>
            <a:endParaRPr lang="sv-SE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BF5605C-F7C9-6FDB-7390-824444546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7D82D31-E8BF-BAD2-CC57-E49BCEA93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770806D-57AD-3F57-BB27-171DFC81F3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C31E070-E6EE-8AAF-D149-85C77AF222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03A84D3-3990-4BB8-728E-5959467F7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01A781D6-A5FE-96A5-545C-D8FBFD4C70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2BBB400F-5D05-2B6E-7527-C9A098B13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83A4744-0229-1C2D-EC24-C50A996C2B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955C161-1CD7-C847-C92E-4DFDEA3D6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93B2E3D-ABC9-0D08-2ECE-69556D4328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A6ACD3-FE87-BB9E-C7DA-91E169A02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863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2B555A-3CDF-DF64-C92E-825B810C1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148089-8783-E1F7-4505-5E33E0A8BD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7DB6EB-53F3-0487-A633-D63503CE5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36C21DB-F3B6-42A7-1669-930E564E8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5C9B00-104F-8988-4F11-D81F44CEE1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Digitalt elevhälsoarbete ger bättre förutsättningar</a:t>
            </a:r>
          </a:p>
          <a:p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Cem</a:t>
            </a:r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Celepli</a:t>
            </a:r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Atci</a:t>
            </a:r>
            <a:endParaRPr lang="sv-SE" sz="4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Socialentreprenör, </a:t>
            </a:r>
            <a:r>
              <a:rPr lang="sv-SE" sz="2000" b="1" dirty="0" err="1">
                <a:solidFill>
                  <a:schemeClr val="bg2">
                    <a:lumMod val="50000"/>
                  </a:schemeClr>
                </a:solidFill>
              </a:rPr>
              <a:t>Allbry</a:t>
            </a:r>
            <a:endParaRPr lang="sv-SE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EAB26FF-03CA-F469-94F1-48404A96C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988E2D5-522E-0412-66D1-29257B9C3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BA71298-E17C-5368-0625-1B9B20CF1E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160AB56-2801-C8D8-5CAB-5A0231BA9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9F6A182-F31A-72AC-6AF5-4563E3E04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0CF2D4F8-226A-47DD-EA6B-72C4452A9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E4E1BD68-7658-9590-6532-A3569D286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B29FD42-F60F-DEF3-1429-D7FB7F91B6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8851F13-C88C-292D-5CDD-FD09CCA9AB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9CB8452-F8AC-CCBC-0F16-6FB10B802E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CEFD010-AC84-6F5C-4EA7-D395F45BC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8266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FC2F52-0298-C1E5-9532-A300C19D1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6B2EE8-021B-03F3-D775-5F227E747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3223AD-43C5-3C78-1E2A-A1ABCCF76C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F1820ED-64D0-8941-E6E8-3E900A453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B60EB23-5837-0088-F728-63F491F3C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En framgångsrik behandling på HVB</a:t>
            </a:r>
          </a:p>
          <a:p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Gösta Liljeholm</a:t>
            </a:r>
          </a:p>
          <a:p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Leg psykolog, </a:t>
            </a:r>
            <a:r>
              <a:rPr lang="sv-SE" sz="2000" b="1" dirty="0" err="1">
                <a:solidFill>
                  <a:schemeClr val="bg2">
                    <a:lumMod val="50000"/>
                  </a:schemeClr>
                </a:solidFill>
              </a:rPr>
              <a:t>Wemind</a:t>
            </a:r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BB6D62E-5770-04F7-3B1A-92A1A3207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5BF0B51-CAC9-1ADF-B47E-B3A2483AD7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066572A-85F9-7DC2-B9E9-1FF7C1290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7917445-2CB6-ADAA-12D2-9C36618D67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02D9BDB-0096-EF83-4E49-4FAA9CAE32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5EEC1700-D2AC-7B7A-B875-90D718FBF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41ABD2B5-3CC3-2A26-F1D7-B5DBB98F4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B2F0C0B-C3C9-2F45-01B6-AD40E96A7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AA20869-88FE-2888-9EA2-20BE807A3F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85B1093-5315-FE8D-A4E7-B5719B0EE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A17CBC5-A7AD-80C5-056D-823582F925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5131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08B02E-5635-97E9-7A80-B79E7F221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58A249-BC0D-3A54-519E-89AB23525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89D4E7-E607-5A2C-640C-15E676886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B0AC287-46BB-AA17-6EC7-A5E578C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16D4167-EA79-3E77-8225-0192C4D0A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Inledningstalare: </a:t>
            </a:r>
          </a:p>
          <a:p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Muharrem</a:t>
            </a:r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v-SE" sz="4000" b="1" dirty="0" err="1">
                <a:solidFill>
                  <a:schemeClr val="bg2">
                    <a:lumMod val="50000"/>
                  </a:schemeClr>
                </a:solidFill>
              </a:rPr>
              <a:t>Demirok</a:t>
            </a:r>
            <a:endParaRPr lang="sv-SE" sz="4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Partiledare, Centerpartiet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6079C9A-9167-AACE-47C9-A7AC4120D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42F33CB-5BF0-18B3-77DD-E2811FA2A4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005DACF-BC41-31FB-9520-C8B7B3E686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F7C3DF-894B-7868-79D8-D76C69C61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B2F2960-9618-B278-11CF-23AB9E4C09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551CB300-C5EA-98D5-AF23-1C778E727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2740E92-6311-EE07-7817-559550D46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BED18E3-F7B2-0FD9-9782-520431A96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638872C-77C7-F98E-F6AF-45C42F7D9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8D47B6F-EF68-47AE-8D2D-ED567B284F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7910F15-A330-4905-6037-E5D0C8885B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1187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6E8DAA-1C7B-76F4-965D-7FCA60216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C45BC4-49D8-C778-AA5C-9F747F67C5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718E83-B800-920D-7864-BDA1C2918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F7C189E-04E0-F129-B379-85CE7004A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71B5FB1-501E-58DD-5EA2-7F907A410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234" y="2832703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Barn och unga i samhällets vård – brister i vårdkedjan</a:t>
            </a:r>
          </a:p>
          <a:p>
            <a:r>
              <a:rPr lang="sv-SE" sz="4000" b="1" dirty="0">
                <a:solidFill>
                  <a:schemeClr val="bg2">
                    <a:lumMod val="50000"/>
                  </a:schemeClr>
                </a:solidFill>
              </a:rPr>
              <a:t>Marta Gandra</a:t>
            </a:r>
          </a:p>
          <a:p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Handläggare, SKR , och huvudsekreterare utredningen Barn och unga i samhällsvård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FCA00C-14B7-724C-E35E-7BD5FC6F7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4A95D6F-8BC1-4BDC-57ED-B324F55C8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092AF8-551E-1F1A-EF8C-8182C4FBB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1F51AFC-9CEB-FE83-07C9-843F9C303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3B8FDB-04DE-B2DD-7045-161D007E5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16722B30-3D76-481F-4DCC-D32C514C9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4188001F-2BD5-913A-48BA-FAD6EDE41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650CB91-8CFD-C1FA-B67A-6CB4FAEC8B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E8C1BD0-F501-F7AE-4539-8F990EEF1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1B5EDA4-05CE-F616-6FF1-5EB6C37669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11D9C99-8207-09B1-CA94-2B29F9D2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1968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4E775E-EDC8-A94A-01E0-555F0204F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80FAFFE-48CE-1BDB-05F8-771112E8A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1053" y="2899700"/>
            <a:ext cx="9163757" cy="1275773"/>
          </a:xfrm>
        </p:spPr>
        <p:txBody>
          <a:bodyPr anchor="ctr">
            <a:noAutofit/>
          </a:bodyPr>
          <a:lstStyle/>
          <a:p>
            <a:r>
              <a:rPr lang="sv-SE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r>
              <a:rPr lang="sv-SE" sz="3200" b="1" dirty="0">
                <a:solidFill>
                  <a:schemeClr val="bg2">
                    <a:lumMod val="50000"/>
                  </a:schemeClr>
                </a:solidFill>
              </a:rPr>
              <a:t>Politiskt påverkansarbete</a:t>
            </a:r>
          </a:p>
          <a:p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Vikten av att skydda små och medelstora omsorgsföretags intressen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37A1215A-0C75-C5CA-4821-C55553672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3209926" y="567102"/>
            <a:ext cx="5286374" cy="191264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7424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4E775E-EDC8-A94A-01E0-555F0204F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37A1215A-0C75-C5CA-4821-C55553672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/>
          <a:srcRect r="6963"/>
          <a:stretch>
            <a:fillRect/>
          </a:stretch>
        </p:blipFill>
        <p:spPr>
          <a:xfrm>
            <a:off x="259692" y="339678"/>
            <a:ext cx="2129825" cy="77058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" name="Underrubrik 5">
            <a:extLst>
              <a:ext uri="{FF2B5EF4-FFF2-40B4-BE49-F238E27FC236}">
                <a16:creationId xmlns:a16="http://schemas.microsoft.com/office/drawing/2014/main" id="{156278CB-6C89-467A-6F27-9A4BEC9BCB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00010" y="700495"/>
            <a:ext cx="7779864" cy="518402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sv-SE" b="1" dirty="0"/>
              <a:t>Stora förändringar på gång inom socialtjänsten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- Personal och kompetensutmaningar</a:t>
            </a:r>
          </a:p>
          <a:p>
            <a:pPr algn="l"/>
            <a:r>
              <a:rPr lang="sv-SE" dirty="0"/>
              <a:t>- Ansträngd ekonomi</a:t>
            </a:r>
          </a:p>
          <a:p>
            <a:pPr algn="l"/>
            <a:r>
              <a:rPr lang="sv-SE" dirty="0"/>
              <a:t>- Nya ansvarsområden</a:t>
            </a:r>
          </a:p>
          <a:p>
            <a:pPr algn="l"/>
            <a:r>
              <a:rPr lang="sv-SE" dirty="0"/>
              <a:t>- Utmanande samhällsutveckling </a:t>
            </a:r>
          </a:p>
          <a:p>
            <a:pPr algn="l"/>
            <a:r>
              <a:rPr lang="sv-SE" dirty="0"/>
              <a:t>- Digital utveckling</a:t>
            </a:r>
          </a:p>
          <a:p>
            <a:pPr algn="l"/>
            <a:endParaRPr lang="sv-SE" dirty="0"/>
          </a:p>
          <a:p>
            <a:pPr algn="l"/>
            <a:r>
              <a:rPr lang="sv-SE" b="1" dirty="0"/>
              <a:t>En hållbar socialtjänst behöver nya förutsättningar och nytänkande i arbetssätt</a:t>
            </a:r>
          </a:p>
          <a:p>
            <a:pPr algn="l"/>
            <a:endParaRPr lang="sv-SE" b="1" dirty="0"/>
          </a:p>
          <a:p>
            <a:pPr algn="l"/>
            <a:r>
              <a:rPr lang="sv-SE" dirty="0"/>
              <a:t>- ny lagstiftning</a:t>
            </a:r>
          </a:p>
          <a:p>
            <a:pPr algn="l"/>
            <a:r>
              <a:rPr lang="sv-SE" dirty="0"/>
              <a:t>- nya och anpassade arbetssätt</a:t>
            </a:r>
          </a:p>
          <a:p>
            <a:pPr algn="l"/>
            <a:r>
              <a:rPr lang="sv-SE" dirty="0"/>
              <a:t>- Nytt uppdrag – kräver kulturförändring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216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F855B1-D774-D1A6-2C22-CD215C7E8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68F38F-082E-08D8-1B3E-7A1E71982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AF4CA0-CCFE-1912-8673-B2A8F0622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84E5699-9E1C-DD75-472F-6EF33C414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EC45105-5301-2753-9A06-C76C49678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A577EB3-9126-D50E-4E2A-03648CC0E0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FD5C59E-92C8-C26B-DB5E-5242298E65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427B6D-D07B-4ABE-CAD3-64314C7696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96F2D94-A41B-25AF-7902-891C2F47D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F269F064-4868-9680-7379-9B2D12EAD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/>
          <a:srcRect r="6963"/>
          <a:stretch>
            <a:fillRect/>
          </a:stretch>
        </p:blipFill>
        <p:spPr>
          <a:xfrm>
            <a:off x="259692" y="339678"/>
            <a:ext cx="2129825" cy="77058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13EFBC79-4822-C99B-901B-492F200F6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BA4FEEB-7445-4A0F-DB2A-FB9D0D78FA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38BAD17-9ABE-CA6B-11E1-DBC6CBD0E1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482FEDE-188B-995B-48FE-FDCDA9C45A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469F176-0AD8-0BCA-CECB-214F5AA81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" name="Underrubrik 5">
            <a:extLst>
              <a:ext uri="{FF2B5EF4-FFF2-40B4-BE49-F238E27FC236}">
                <a16:creationId xmlns:a16="http://schemas.microsoft.com/office/drawing/2014/main" id="{F571D87D-A10A-24A5-2086-6F0C62880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85202" y="932980"/>
            <a:ext cx="9362091" cy="508696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sv-SE" b="1" dirty="0"/>
              <a:t>Förändringar aviserade av regeringen</a:t>
            </a:r>
          </a:p>
          <a:p>
            <a:pPr algn="l"/>
            <a:r>
              <a:rPr lang="sv-SE" sz="1700" b="1" dirty="0"/>
              <a:t>De större förslagen bildar en helhet som ska leda till: </a:t>
            </a:r>
          </a:p>
          <a:p>
            <a:pPr algn="l"/>
            <a:r>
              <a:rPr lang="sv-SE" sz="1700" dirty="0"/>
              <a:t>Förebyggande perspektiv och vara lätt tillgängligt</a:t>
            </a:r>
          </a:p>
          <a:p>
            <a:pPr algn="l"/>
            <a:r>
              <a:rPr lang="sv-SE" sz="1700" dirty="0"/>
              <a:t>Möjlighet att tillhandahålla insatser utan behovsprövning</a:t>
            </a:r>
          </a:p>
          <a:p>
            <a:pPr algn="l"/>
            <a:r>
              <a:rPr lang="sv-SE" sz="1700" dirty="0"/>
              <a:t>Kunskapsbaserad </a:t>
            </a:r>
            <a:r>
              <a:rPr lang="sv-SE" sz="1700" dirty="0" err="1"/>
              <a:t>socialstjänst</a:t>
            </a:r>
            <a:r>
              <a:rPr lang="sv-SE" sz="1700" dirty="0"/>
              <a:t> – vetenskap och beprövad erfarenhet</a:t>
            </a:r>
          </a:p>
          <a:p>
            <a:pPr algn="l"/>
            <a:r>
              <a:rPr lang="sv-SE" sz="1700" dirty="0"/>
              <a:t>Planering av insatser för enskilda inom alla verksamhetsområden</a:t>
            </a:r>
          </a:p>
          <a:p>
            <a:pPr algn="l"/>
            <a:r>
              <a:rPr lang="sv-SE" sz="1700" dirty="0"/>
              <a:t>Ett stärkt arbete för barnens bästa</a:t>
            </a:r>
          </a:p>
          <a:p>
            <a:pPr algn="l"/>
            <a:r>
              <a:rPr lang="sv-SE" sz="1700" dirty="0"/>
              <a:t>Ny lag om socialtjänstdataregister</a:t>
            </a:r>
          </a:p>
          <a:p>
            <a:pPr algn="l"/>
            <a:r>
              <a:rPr lang="sv-SE" sz="1700" dirty="0"/>
              <a:t>Ny socialtjänstlag förväntas beslutas kring i juli 2025</a:t>
            </a:r>
          </a:p>
          <a:p>
            <a:pPr algn="l"/>
            <a:r>
              <a:rPr lang="sv-SE" sz="1700" b="1" dirty="0"/>
              <a:t>Vilket leder till ett behov av:</a:t>
            </a:r>
          </a:p>
          <a:p>
            <a:pPr algn="l"/>
            <a:r>
              <a:rPr lang="sv-SE" sz="1700" dirty="0"/>
              <a:t>Utvecklingsarbete</a:t>
            </a:r>
          </a:p>
          <a:p>
            <a:pPr algn="l"/>
            <a:r>
              <a:rPr lang="sv-SE" sz="1700" dirty="0"/>
              <a:t>Implementering</a:t>
            </a:r>
          </a:p>
          <a:p>
            <a:pPr algn="l"/>
            <a:r>
              <a:rPr lang="sv-SE" sz="1700" dirty="0"/>
              <a:t>Breda utbildningssatsningar</a:t>
            </a:r>
          </a:p>
          <a:p>
            <a:pPr algn="l"/>
            <a:r>
              <a:rPr lang="sv-SE" sz="1700" dirty="0"/>
              <a:t>Kommunikation </a:t>
            </a:r>
          </a:p>
          <a:p>
            <a:pPr algn="l"/>
            <a:r>
              <a:rPr lang="sv-SE" sz="1700" dirty="0"/>
              <a:t>uppföljning</a:t>
            </a:r>
          </a:p>
          <a:p>
            <a:pPr algn="l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9460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9946EE-CAEC-9F85-812B-0B2154E99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5C5605-4F8B-2779-8A9F-D82AB7CB1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F399E4-C233-EF9E-1A02-C65173F36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B1C33DF-8735-65A1-F976-BE2F85B76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1699885"/>
            <a:ext cx="10640754" cy="2622994"/>
          </a:xfrm>
        </p:spPr>
        <p:txBody>
          <a:bodyPr anchor="b"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4B14352-9935-EE5F-3A08-FD8216B517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93D65B3-649C-1FA1-8212-25D0B4670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33B9DB9-000D-31B8-A386-B2B58D9A29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9FBC3D5-EF6E-2601-1AF1-0E0FFA1736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1D2734-61C3-4ACE-410B-475FB48AD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B24D5AEB-D1EF-7AD6-5B2D-65FAC6756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/>
          <a:srcRect r="6963"/>
          <a:stretch>
            <a:fillRect/>
          </a:stretch>
        </p:blipFill>
        <p:spPr>
          <a:xfrm>
            <a:off x="259692" y="339678"/>
            <a:ext cx="2129825" cy="77058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BC07C889-25E0-DDB2-1C14-AA6F932523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E4F8029-7FAE-F66E-3661-F35CBCAB18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303A6D2-3FB6-8846-4A62-EBDB804020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792D44C-F2A3-1ABC-4AFC-F3A81E8C9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EBA39-A7AB-AF34-9A05-455A8C1AC6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" name="Underrubrik 5">
            <a:extLst>
              <a:ext uri="{FF2B5EF4-FFF2-40B4-BE49-F238E27FC236}">
                <a16:creationId xmlns:a16="http://schemas.microsoft.com/office/drawing/2014/main" id="{C3855FFC-0D84-FA59-3B25-4D1521927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00010" y="1183729"/>
            <a:ext cx="7779864" cy="440671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sv-SE" b="1" dirty="0"/>
              <a:t>Nya lagar i pipeline</a:t>
            </a:r>
          </a:p>
          <a:p>
            <a:pPr algn="l"/>
            <a:r>
              <a:rPr lang="sv-SE" sz="1800" dirty="0"/>
              <a:t>- Stärkta rättigheter för barn och vuxna i skyddat boende   1 april 2024</a:t>
            </a:r>
          </a:p>
          <a:p>
            <a:pPr algn="l"/>
            <a:r>
              <a:rPr lang="sv-SE" sz="1800" dirty="0"/>
              <a:t>- Utökade befogenheter på särskilda ungdomshem och LVM hem</a:t>
            </a:r>
          </a:p>
          <a:p>
            <a:pPr algn="l"/>
            <a:r>
              <a:rPr lang="sv-SE" sz="1800" dirty="0"/>
              <a:t>- Förbättrade möjligheter för barn att utkräva sina rättigheter </a:t>
            </a:r>
            <a:r>
              <a:rPr lang="sv-SE" sz="1800" dirty="0" err="1"/>
              <a:t>enl</a:t>
            </a:r>
            <a:r>
              <a:rPr lang="sv-SE" sz="1800" dirty="0"/>
              <a:t> barnkonventionen</a:t>
            </a:r>
          </a:p>
          <a:p>
            <a:pPr algn="l"/>
            <a:r>
              <a:rPr lang="sv-SE" sz="1800" dirty="0"/>
              <a:t>- utvidgat utreseförbud för barn  1 juni 2024</a:t>
            </a:r>
          </a:p>
          <a:p>
            <a:pPr algn="l"/>
            <a:r>
              <a:rPr lang="sv-SE" sz="1800" dirty="0"/>
              <a:t>- Stärkt barnrättsperspektiv i LVU och en översyn av grunderna för vård</a:t>
            </a:r>
          </a:p>
          <a:p>
            <a:pPr algn="l"/>
            <a:r>
              <a:rPr lang="sv-SE" sz="1800" dirty="0"/>
              <a:t>- En nationell samordnare för den sociala barn- och ungdomsvården</a:t>
            </a:r>
          </a:p>
          <a:p>
            <a:pPr algn="l"/>
            <a:r>
              <a:rPr lang="sv-SE" sz="1800" dirty="0"/>
              <a:t>Översyn av socionomexamen för att motverka ungdomskriminalitet</a:t>
            </a:r>
          </a:p>
          <a:p>
            <a:pPr algn="l"/>
            <a:r>
              <a:rPr lang="sv-SE" sz="1800" dirty="0"/>
              <a:t>Ett förtydligat brottsförebyggande ansvar för socialtjänsten</a:t>
            </a:r>
          </a:p>
          <a:p>
            <a:pPr algn="l"/>
            <a:r>
              <a:rPr lang="sv-SE" sz="1800" dirty="0"/>
              <a:t>Utredning om öppna insatser utan samtycke till vårdnadshavare och fler tidigare insatser till barn och unga</a:t>
            </a:r>
          </a:p>
          <a:p>
            <a:pPr algn="l"/>
            <a:r>
              <a:rPr lang="sv-SE" sz="1800" dirty="0"/>
              <a:t>Utredningen barn och unga i samhällsvård</a:t>
            </a:r>
          </a:p>
          <a:p>
            <a:pPr algn="l"/>
            <a:r>
              <a:rPr lang="sv-SE" sz="1800" dirty="0"/>
              <a:t>Samsjuklighetsutredningen</a:t>
            </a:r>
          </a:p>
          <a:p>
            <a:pPr algn="l"/>
            <a:r>
              <a:rPr lang="sv-SE" sz="1800" dirty="0"/>
              <a:t>Narkotikautredningen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680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image1.jpg">
            <a:extLst>
              <a:ext uri="{FF2B5EF4-FFF2-40B4-BE49-F238E27FC236}">
                <a16:creationId xmlns:a16="http://schemas.microsoft.com/office/drawing/2014/main" id="{37A1215A-0C75-C5CA-4821-C55553672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259692" y="339678"/>
            <a:ext cx="2129825" cy="77058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textruta 4">
            <a:extLst>
              <a:ext uri="{FF2B5EF4-FFF2-40B4-BE49-F238E27FC236}">
                <a16:creationId xmlns:a16="http://schemas.microsoft.com/office/drawing/2014/main" id="{790E91F9-5012-974A-1A62-6B52F97399AE}"/>
              </a:ext>
            </a:extLst>
          </p:cNvPr>
          <p:cNvSpPr txBox="1"/>
          <p:nvPr/>
        </p:nvSpPr>
        <p:spPr>
          <a:xfrm>
            <a:off x="3123082" y="1025672"/>
            <a:ext cx="7051308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Som sagt……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Många och omfattande förändringar på gång och därför oerhört viktigt att Svenska Vård bevakar dessa </a:t>
            </a:r>
            <a:r>
              <a:rPr kumimoji="0" lang="sv-S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förändringa</a:t>
            </a:r>
            <a:r>
              <a:rPr lang="sv-SE" sz="2400" b="1" dirty="0">
                <a:solidFill>
                  <a:srgbClr val="000000"/>
                </a:solidFill>
                <a:ea typeface="Calibri" panose="020F0502020204030204" pitchFamily="34" charset="0"/>
              </a:rPr>
              <a:t>r då de kommer påverka Svenska Vårds medlemmars intressen.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sv-SE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sv-SE" sz="2400" b="1" dirty="0">
                <a:solidFill>
                  <a:srgbClr val="000000"/>
                </a:solidFill>
                <a:ea typeface="Calibri" panose="020F0502020204030204" pitchFamily="34" charset="0"/>
              </a:rPr>
              <a:t>Därför har vi tagit fram ett näringspolitiskt program med riktlinjer kring varför och hur vi ska arbeta med vårt politiska påverkansarbete. 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 </a:t>
            </a: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133689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ilcirkel">
            <a:extLst>
              <a:ext uri="{FF2B5EF4-FFF2-40B4-BE49-F238E27FC236}">
                <a16:creationId xmlns:a16="http://schemas.microsoft.com/office/drawing/2014/main" id="{149C4D29-7960-4B79-8FAB-3B95253B30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59807" y="0"/>
            <a:ext cx="7348896" cy="7348896"/>
          </a:xfrm>
          <a:prstGeom prst="rect">
            <a:avLst/>
          </a:prstGeom>
        </p:spPr>
      </p:pic>
      <p:grpSp>
        <p:nvGrpSpPr>
          <p:cNvPr id="11" name="Grupp 10">
            <a:extLst>
              <a:ext uri="{FF2B5EF4-FFF2-40B4-BE49-F238E27FC236}">
                <a16:creationId xmlns:a16="http://schemas.microsoft.com/office/drawing/2014/main" id="{C3A5B686-ACE9-4155-8B34-7098D215D639}"/>
              </a:ext>
            </a:extLst>
          </p:cNvPr>
          <p:cNvGrpSpPr/>
          <p:nvPr/>
        </p:nvGrpSpPr>
        <p:grpSpPr>
          <a:xfrm>
            <a:off x="814267" y="169206"/>
            <a:ext cx="10806565" cy="6407170"/>
            <a:chOff x="814267" y="169206"/>
            <a:chExt cx="10806565" cy="6407170"/>
          </a:xfrm>
        </p:grpSpPr>
        <p:sp>
          <p:nvSpPr>
            <p:cNvPr id="54" name="Ellips 53">
              <a:extLst>
                <a:ext uri="{FF2B5EF4-FFF2-40B4-BE49-F238E27FC236}">
                  <a16:creationId xmlns:a16="http://schemas.microsoft.com/office/drawing/2014/main" id="{9F80CB7A-A251-4A9A-823F-2360A643E4A2}"/>
                </a:ext>
              </a:extLst>
            </p:cNvPr>
            <p:cNvSpPr/>
            <p:nvPr/>
          </p:nvSpPr>
          <p:spPr>
            <a:xfrm>
              <a:off x="4748331" y="1231455"/>
              <a:ext cx="2090772" cy="2110090"/>
            </a:xfrm>
            <a:prstGeom prst="ellipse">
              <a:avLst/>
            </a:prstGeom>
            <a:solidFill>
              <a:srgbClr val="DEEBF7">
                <a:alpha val="4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Ellips 56">
              <a:extLst>
                <a:ext uri="{FF2B5EF4-FFF2-40B4-BE49-F238E27FC236}">
                  <a16:creationId xmlns:a16="http://schemas.microsoft.com/office/drawing/2014/main" id="{18513266-BFFA-465C-B2FC-0557C750BE2C}"/>
                </a:ext>
              </a:extLst>
            </p:cNvPr>
            <p:cNvSpPr/>
            <p:nvPr/>
          </p:nvSpPr>
          <p:spPr>
            <a:xfrm>
              <a:off x="3476318" y="3024454"/>
              <a:ext cx="2210352" cy="2239050"/>
            </a:xfrm>
            <a:prstGeom prst="ellipse">
              <a:avLst/>
            </a:prstGeom>
            <a:solidFill>
              <a:srgbClr val="FF0000">
                <a:alpha val="4902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Ellips 54">
              <a:extLst>
                <a:ext uri="{FF2B5EF4-FFF2-40B4-BE49-F238E27FC236}">
                  <a16:creationId xmlns:a16="http://schemas.microsoft.com/office/drawing/2014/main" id="{10AAEA8B-441F-4116-B59A-DE61727CB325}"/>
                </a:ext>
              </a:extLst>
            </p:cNvPr>
            <p:cNvSpPr/>
            <p:nvPr/>
          </p:nvSpPr>
          <p:spPr>
            <a:xfrm>
              <a:off x="5817950" y="3098983"/>
              <a:ext cx="2119796" cy="2139382"/>
            </a:xfrm>
            <a:prstGeom prst="ellipse">
              <a:avLst/>
            </a:prstGeom>
            <a:solidFill>
              <a:srgbClr val="92D050">
                <a:alpha val="4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Ellips 3">
              <a:extLst>
                <a:ext uri="{FF2B5EF4-FFF2-40B4-BE49-F238E27FC236}">
                  <a16:creationId xmlns:a16="http://schemas.microsoft.com/office/drawing/2014/main" id="{82E616A5-48F2-4B7C-AB3C-EB12413F47E2}"/>
                </a:ext>
              </a:extLst>
            </p:cNvPr>
            <p:cNvSpPr/>
            <p:nvPr/>
          </p:nvSpPr>
          <p:spPr>
            <a:xfrm>
              <a:off x="5086060" y="2506667"/>
              <a:ext cx="1314450" cy="13258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Ellips 4">
              <a:extLst>
                <a:ext uri="{FF2B5EF4-FFF2-40B4-BE49-F238E27FC236}">
                  <a16:creationId xmlns:a16="http://schemas.microsoft.com/office/drawing/2014/main" id="{EB39E82F-FC7E-456D-8ECD-643C0F12B4E3}"/>
                </a:ext>
              </a:extLst>
            </p:cNvPr>
            <p:cNvSpPr/>
            <p:nvPr/>
          </p:nvSpPr>
          <p:spPr>
            <a:xfrm>
              <a:off x="5667323" y="3002865"/>
              <a:ext cx="1314450" cy="13258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Ellips 5">
              <a:extLst>
                <a:ext uri="{FF2B5EF4-FFF2-40B4-BE49-F238E27FC236}">
                  <a16:creationId xmlns:a16="http://schemas.microsoft.com/office/drawing/2014/main" id="{C03107C3-FC80-4DE7-BE10-C867C259CA91}"/>
                </a:ext>
              </a:extLst>
            </p:cNvPr>
            <p:cNvSpPr/>
            <p:nvPr/>
          </p:nvSpPr>
          <p:spPr>
            <a:xfrm>
              <a:off x="4503500" y="3011508"/>
              <a:ext cx="1314450" cy="13258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textruta 7">
              <a:extLst>
                <a:ext uri="{FF2B5EF4-FFF2-40B4-BE49-F238E27FC236}">
                  <a16:creationId xmlns:a16="http://schemas.microsoft.com/office/drawing/2014/main" id="{0A734714-172D-4A86-B17A-0A7687603DE9}"/>
                </a:ext>
              </a:extLst>
            </p:cNvPr>
            <p:cNvSpPr txBox="1"/>
            <p:nvPr/>
          </p:nvSpPr>
          <p:spPr>
            <a:xfrm>
              <a:off x="4668894" y="3734224"/>
              <a:ext cx="10823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Relationer</a:t>
              </a:r>
            </a:p>
          </p:txBody>
        </p:sp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B67B77CA-1426-489B-B8CA-8971CD265FFA}"/>
                </a:ext>
              </a:extLst>
            </p:cNvPr>
            <p:cNvSpPr txBox="1"/>
            <p:nvPr/>
          </p:nvSpPr>
          <p:spPr>
            <a:xfrm>
              <a:off x="5948465" y="3752797"/>
              <a:ext cx="13249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Marknad</a:t>
              </a:r>
            </a:p>
          </p:txBody>
        </p:sp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B4A5E7E8-49FE-42C9-892C-C50296FB705E}"/>
                </a:ext>
              </a:extLst>
            </p:cNvPr>
            <p:cNvSpPr txBox="1"/>
            <p:nvPr/>
          </p:nvSpPr>
          <p:spPr>
            <a:xfrm>
              <a:off x="5222406" y="2577631"/>
              <a:ext cx="18101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Ekonomi &amp; administration</a:t>
              </a:r>
            </a:p>
          </p:txBody>
        </p:sp>
        <p:sp>
          <p:nvSpPr>
            <p:cNvPr id="18" name="Ellips 17">
              <a:extLst>
                <a:ext uri="{FF2B5EF4-FFF2-40B4-BE49-F238E27FC236}">
                  <a16:creationId xmlns:a16="http://schemas.microsoft.com/office/drawing/2014/main" id="{B013F02C-1DA2-4F5C-9D66-81D0A7AF23E5}"/>
                </a:ext>
              </a:extLst>
            </p:cNvPr>
            <p:cNvSpPr/>
            <p:nvPr/>
          </p:nvSpPr>
          <p:spPr>
            <a:xfrm>
              <a:off x="4510016" y="2381977"/>
              <a:ext cx="2478056" cy="2478056"/>
            </a:xfrm>
            <a:prstGeom prst="ellipse">
              <a:avLst/>
            </a:prstGeom>
            <a:noFill/>
            <a:ln w="285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textruta 48">
              <a:extLst>
                <a:ext uri="{FF2B5EF4-FFF2-40B4-BE49-F238E27FC236}">
                  <a16:creationId xmlns:a16="http://schemas.microsoft.com/office/drawing/2014/main" id="{C8CC0A16-3573-4535-A247-5591923D624E}"/>
                </a:ext>
              </a:extLst>
            </p:cNvPr>
            <p:cNvSpPr txBox="1"/>
            <p:nvPr/>
          </p:nvSpPr>
          <p:spPr>
            <a:xfrm>
              <a:off x="4286456" y="3145759"/>
              <a:ext cx="296332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Privata utförare vård, omsorg, behandling</a:t>
              </a:r>
            </a:p>
          </p:txBody>
        </p:sp>
        <p:sp>
          <p:nvSpPr>
            <p:cNvPr id="59" name="Ellips 58">
              <a:extLst>
                <a:ext uri="{FF2B5EF4-FFF2-40B4-BE49-F238E27FC236}">
                  <a16:creationId xmlns:a16="http://schemas.microsoft.com/office/drawing/2014/main" id="{ED6CD90B-EB41-4594-B8F5-AED9AFA7139F}"/>
                </a:ext>
              </a:extLst>
            </p:cNvPr>
            <p:cNvSpPr/>
            <p:nvPr/>
          </p:nvSpPr>
          <p:spPr>
            <a:xfrm>
              <a:off x="2774378" y="665631"/>
              <a:ext cx="5937809" cy="5910745"/>
            </a:xfrm>
            <a:prstGeom prst="ellipse">
              <a:avLst/>
            </a:prstGeom>
            <a:noFill/>
            <a:ln w="285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1" name="textruta 60">
              <a:extLst>
                <a:ext uri="{FF2B5EF4-FFF2-40B4-BE49-F238E27FC236}">
                  <a16:creationId xmlns:a16="http://schemas.microsoft.com/office/drawing/2014/main" id="{32D4A231-B1B1-492C-89BA-E5C70D4A546F}"/>
                </a:ext>
              </a:extLst>
            </p:cNvPr>
            <p:cNvSpPr txBox="1"/>
            <p:nvPr/>
          </p:nvSpPr>
          <p:spPr>
            <a:xfrm>
              <a:off x="5257892" y="1350330"/>
              <a:ext cx="14282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Lönsamhet</a:t>
              </a:r>
            </a:p>
          </p:txBody>
        </p:sp>
        <p:sp>
          <p:nvSpPr>
            <p:cNvPr id="62" name="textruta 61">
              <a:extLst>
                <a:ext uri="{FF2B5EF4-FFF2-40B4-BE49-F238E27FC236}">
                  <a16:creationId xmlns:a16="http://schemas.microsoft.com/office/drawing/2014/main" id="{F2DFF7F0-3CB1-4B01-B615-7C50766118EE}"/>
                </a:ext>
              </a:extLst>
            </p:cNvPr>
            <p:cNvSpPr txBox="1"/>
            <p:nvPr/>
          </p:nvSpPr>
          <p:spPr>
            <a:xfrm>
              <a:off x="3612244" y="3731444"/>
              <a:ext cx="10459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Trygghet</a:t>
              </a:r>
            </a:p>
          </p:txBody>
        </p:sp>
        <p:sp>
          <p:nvSpPr>
            <p:cNvPr id="63" name="textruta 62">
              <a:extLst>
                <a:ext uri="{FF2B5EF4-FFF2-40B4-BE49-F238E27FC236}">
                  <a16:creationId xmlns:a16="http://schemas.microsoft.com/office/drawing/2014/main" id="{EC0DF36A-02BE-4206-8083-157F7D563F76}"/>
                </a:ext>
              </a:extLst>
            </p:cNvPr>
            <p:cNvSpPr txBox="1"/>
            <p:nvPr/>
          </p:nvSpPr>
          <p:spPr>
            <a:xfrm>
              <a:off x="7038908" y="3759689"/>
              <a:ext cx="10012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Enkelhet</a:t>
              </a:r>
            </a:p>
          </p:txBody>
        </p:sp>
        <p:sp>
          <p:nvSpPr>
            <p:cNvPr id="64" name="textruta 63">
              <a:extLst>
                <a:ext uri="{FF2B5EF4-FFF2-40B4-BE49-F238E27FC236}">
                  <a16:creationId xmlns:a16="http://schemas.microsoft.com/office/drawing/2014/main" id="{C70C4803-F51D-4067-BEE9-CC06A6EE04C5}"/>
                </a:ext>
              </a:extLst>
            </p:cNvPr>
            <p:cNvSpPr txBox="1"/>
            <p:nvPr/>
          </p:nvSpPr>
          <p:spPr>
            <a:xfrm>
              <a:off x="2754562" y="3142585"/>
              <a:ext cx="10033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Social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Hållbarhet</a:t>
              </a:r>
            </a:p>
          </p:txBody>
        </p:sp>
        <p:sp>
          <p:nvSpPr>
            <p:cNvPr id="65" name="textruta 64">
              <a:extLst>
                <a:ext uri="{FF2B5EF4-FFF2-40B4-BE49-F238E27FC236}">
                  <a16:creationId xmlns:a16="http://schemas.microsoft.com/office/drawing/2014/main" id="{A51C865E-1804-4C9B-ADCE-23B8FEA53328}"/>
                </a:ext>
              </a:extLst>
            </p:cNvPr>
            <p:cNvSpPr txBox="1"/>
            <p:nvPr/>
          </p:nvSpPr>
          <p:spPr>
            <a:xfrm>
              <a:off x="7791903" y="3185927"/>
              <a:ext cx="103006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Ekologisk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Hållbarhet</a:t>
              </a:r>
            </a:p>
          </p:txBody>
        </p:sp>
        <p:sp>
          <p:nvSpPr>
            <p:cNvPr id="69" name="textruta 68">
              <a:extLst>
                <a:ext uri="{FF2B5EF4-FFF2-40B4-BE49-F238E27FC236}">
                  <a16:creationId xmlns:a16="http://schemas.microsoft.com/office/drawing/2014/main" id="{E244F4D2-7952-41DF-81DF-1761197DDAB2}"/>
                </a:ext>
              </a:extLst>
            </p:cNvPr>
            <p:cNvSpPr txBox="1"/>
            <p:nvPr/>
          </p:nvSpPr>
          <p:spPr>
            <a:xfrm>
              <a:off x="9155076" y="1299581"/>
              <a:ext cx="24657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Affärs- och företagsutveckling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Mikronivå</a:t>
              </a:r>
            </a:p>
          </p:txBody>
        </p:sp>
        <p:sp>
          <p:nvSpPr>
            <p:cNvPr id="70" name="textruta 69">
              <a:extLst>
                <a:ext uri="{FF2B5EF4-FFF2-40B4-BE49-F238E27FC236}">
                  <a16:creationId xmlns:a16="http://schemas.microsoft.com/office/drawing/2014/main" id="{E9ADFC11-1A3F-4F33-8B18-BDA9A6BB8D13}"/>
                </a:ext>
              </a:extLst>
            </p:cNvPr>
            <p:cNvSpPr txBox="1"/>
            <p:nvPr/>
          </p:nvSpPr>
          <p:spPr>
            <a:xfrm>
              <a:off x="814267" y="1307657"/>
              <a:ext cx="24192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Näringspolitisk påverkan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Makronivå</a:t>
              </a:r>
            </a:p>
          </p:txBody>
        </p:sp>
        <p:sp>
          <p:nvSpPr>
            <p:cNvPr id="71" name="textruta 70">
              <a:extLst>
                <a:ext uri="{FF2B5EF4-FFF2-40B4-BE49-F238E27FC236}">
                  <a16:creationId xmlns:a16="http://schemas.microsoft.com/office/drawing/2014/main" id="{E56D183A-91AE-4012-AE4F-EEDBB38769F0}"/>
                </a:ext>
              </a:extLst>
            </p:cNvPr>
            <p:cNvSpPr txBox="1"/>
            <p:nvPr/>
          </p:nvSpPr>
          <p:spPr>
            <a:xfrm>
              <a:off x="5222406" y="677584"/>
              <a:ext cx="10033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Ekonomisk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Hållbarhet</a:t>
              </a:r>
            </a:p>
          </p:txBody>
        </p:sp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B2085E3E-7554-432A-A466-E0775DE6A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08783" y="1863191"/>
              <a:ext cx="643476" cy="643476"/>
            </a:xfrm>
            <a:prstGeom prst="rect">
              <a:avLst/>
            </a:prstGeom>
          </p:spPr>
        </p:pic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96AFD4DE-B6F8-4692-943A-ADB020F8E9F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780561" y="1064539"/>
              <a:ext cx="642969" cy="642969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987C5E2E-98CE-4943-9E66-A3145E156A4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540806" y="5419252"/>
              <a:ext cx="634176" cy="634176"/>
            </a:xfrm>
            <a:prstGeom prst="rect">
              <a:avLst/>
            </a:prstGeom>
          </p:spPr>
        </p:pic>
        <p:pic>
          <p:nvPicPr>
            <p:cNvPr id="16" name="Bildobjekt 15">
              <a:extLst>
                <a:ext uri="{FF2B5EF4-FFF2-40B4-BE49-F238E27FC236}">
                  <a16:creationId xmlns:a16="http://schemas.microsoft.com/office/drawing/2014/main" id="{5BAD536E-D636-431C-AB94-B6D9218F99B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908084" y="2709002"/>
              <a:ext cx="632543" cy="632543"/>
            </a:xfrm>
            <a:prstGeom prst="rect">
              <a:avLst/>
            </a:prstGeom>
          </p:spPr>
        </p:pic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974BB136-3686-4B91-B95C-F87ACF9A5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901782" y="3665805"/>
              <a:ext cx="632543" cy="632543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B0E06DEB-F312-44E5-A2AC-C95B9465F5B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358303" y="5341290"/>
              <a:ext cx="587633" cy="587633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EE4F9A49-97B1-44DF-8BB1-098D53CBB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988640" y="2746127"/>
              <a:ext cx="595418" cy="595418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C2A193D5-BDBC-49FE-BB79-2025E3458F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517826" y="489465"/>
              <a:ext cx="604861" cy="604861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3D9E82EB-EC31-4512-9399-652EB1790A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311584" y="1077278"/>
              <a:ext cx="634353" cy="634353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6C322011-C6B3-4AB3-9ECA-F7EE9B1F490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155371" y="4649061"/>
              <a:ext cx="634176" cy="634176"/>
            </a:xfrm>
            <a:prstGeom prst="rect">
              <a:avLst/>
            </a:prstGeom>
          </p:spPr>
        </p:pic>
        <p:pic>
          <p:nvPicPr>
            <p:cNvPr id="25" name="Bildobjekt 24">
              <a:extLst>
                <a:ext uri="{FF2B5EF4-FFF2-40B4-BE49-F238E27FC236}">
                  <a16:creationId xmlns:a16="http://schemas.microsoft.com/office/drawing/2014/main" id="{172EA092-72F1-4074-ABFD-D109F590D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712187" y="1933971"/>
              <a:ext cx="616332" cy="616332"/>
            </a:xfrm>
            <a:prstGeom prst="rect">
              <a:avLst/>
            </a:prstGeom>
          </p:spPr>
        </p:pic>
        <p:pic>
          <p:nvPicPr>
            <p:cNvPr id="26" name="Bildobjekt 25">
              <a:extLst>
                <a:ext uri="{FF2B5EF4-FFF2-40B4-BE49-F238E27FC236}">
                  <a16:creationId xmlns:a16="http://schemas.microsoft.com/office/drawing/2014/main" id="{64DB0242-E300-48DE-81D0-D433EF78DF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7539744" y="474454"/>
              <a:ext cx="587219" cy="587219"/>
            </a:xfrm>
            <a:prstGeom prst="rect">
              <a:avLst/>
            </a:prstGeom>
          </p:spPr>
        </p:pic>
        <p:pic>
          <p:nvPicPr>
            <p:cNvPr id="27" name="Bildobjekt 26">
              <a:extLst>
                <a:ext uri="{FF2B5EF4-FFF2-40B4-BE49-F238E27FC236}">
                  <a16:creationId xmlns:a16="http://schemas.microsoft.com/office/drawing/2014/main" id="{E6DD8BE4-D328-4051-B678-CE51BFC44DC9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8968923" y="3752796"/>
              <a:ext cx="595417" cy="595417"/>
            </a:xfrm>
            <a:prstGeom prst="rect">
              <a:avLst/>
            </a:prstGeom>
          </p:spPr>
        </p:pic>
        <p:pic>
          <p:nvPicPr>
            <p:cNvPr id="28" name="Bildobjekt 27">
              <a:extLst>
                <a:ext uri="{FF2B5EF4-FFF2-40B4-BE49-F238E27FC236}">
                  <a16:creationId xmlns:a16="http://schemas.microsoft.com/office/drawing/2014/main" id="{EFCD6BA2-C4C1-4926-ADAA-24B6AA057B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7777648" y="5980484"/>
              <a:ext cx="587632" cy="587632"/>
            </a:xfrm>
            <a:prstGeom prst="rect">
              <a:avLst/>
            </a:prstGeom>
          </p:spPr>
        </p:pic>
        <p:pic>
          <p:nvPicPr>
            <p:cNvPr id="29" name="Bildobjekt 28">
              <a:extLst>
                <a:ext uri="{FF2B5EF4-FFF2-40B4-BE49-F238E27FC236}">
                  <a16:creationId xmlns:a16="http://schemas.microsoft.com/office/drawing/2014/main" id="{CBE15C6F-4166-45AC-8F9C-7690D682E4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8764390" y="4542855"/>
              <a:ext cx="595416" cy="595416"/>
            </a:xfrm>
            <a:prstGeom prst="rect">
              <a:avLst/>
            </a:prstGeom>
          </p:spPr>
        </p:pic>
        <p:pic>
          <p:nvPicPr>
            <p:cNvPr id="30" name="Bildobjekt 29">
              <a:extLst>
                <a:ext uri="{FF2B5EF4-FFF2-40B4-BE49-F238E27FC236}">
                  <a16:creationId xmlns:a16="http://schemas.microsoft.com/office/drawing/2014/main" id="{87FCF4E1-662A-48B8-9138-08E9315F83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4310088" y="169206"/>
              <a:ext cx="604861" cy="604861"/>
            </a:xfrm>
            <a:prstGeom prst="rect">
              <a:avLst/>
            </a:prstGeom>
          </p:spPr>
        </p:pic>
        <p:pic>
          <p:nvPicPr>
            <p:cNvPr id="31" name="Bildobjekt 30">
              <a:extLst>
                <a:ext uri="{FF2B5EF4-FFF2-40B4-BE49-F238E27FC236}">
                  <a16:creationId xmlns:a16="http://schemas.microsoft.com/office/drawing/2014/main" id="{8C207B4A-38E4-4650-9073-C38B3FAA03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6636703" y="190538"/>
              <a:ext cx="587219" cy="587219"/>
            </a:xfrm>
            <a:prstGeom prst="rect">
              <a:avLst/>
            </a:prstGeom>
          </p:spPr>
        </p:pic>
        <p:cxnSp>
          <p:nvCxnSpPr>
            <p:cNvPr id="33" name="Rak pilkoppling 32">
              <a:extLst>
                <a:ext uri="{FF2B5EF4-FFF2-40B4-BE49-F238E27FC236}">
                  <a16:creationId xmlns:a16="http://schemas.microsoft.com/office/drawing/2014/main" id="{8809A264-2137-4B80-9A2F-4236D83F0BA2}"/>
                </a:ext>
              </a:extLst>
            </p:cNvPr>
            <p:cNvCxnSpPr/>
            <p:nvPr/>
          </p:nvCxnSpPr>
          <p:spPr>
            <a:xfrm flipV="1">
              <a:off x="6763262" y="1612903"/>
              <a:ext cx="2328985" cy="1322889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Rak pilkoppling 34">
              <a:extLst>
                <a:ext uri="{FF2B5EF4-FFF2-40B4-BE49-F238E27FC236}">
                  <a16:creationId xmlns:a16="http://schemas.microsoft.com/office/drawing/2014/main" id="{9248EAEF-F23F-4ED0-9460-FE4AFB21C82C}"/>
                </a:ext>
              </a:extLst>
            </p:cNvPr>
            <p:cNvCxnSpPr/>
            <p:nvPr/>
          </p:nvCxnSpPr>
          <p:spPr>
            <a:xfrm flipH="1" flipV="1">
              <a:off x="2155371" y="1612903"/>
              <a:ext cx="1175658" cy="250289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ruta 36">
              <a:extLst>
                <a:ext uri="{FF2B5EF4-FFF2-40B4-BE49-F238E27FC236}">
                  <a16:creationId xmlns:a16="http://schemas.microsoft.com/office/drawing/2014/main" id="{7A8729FF-628F-4C25-9A57-FF20BAB6F77E}"/>
                </a:ext>
              </a:extLst>
            </p:cNvPr>
            <p:cNvSpPr txBox="1"/>
            <p:nvPr/>
          </p:nvSpPr>
          <p:spPr>
            <a:xfrm>
              <a:off x="2894526" y="2792006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Lärlingssystem</a:t>
              </a:r>
            </a:p>
          </p:txBody>
        </p:sp>
        <p:sp>
          <p:nvSpPr>
            <p:cNvPr id="44" name="textruta 43">
              <a:extLst>
                <a:ext uri="{FF2B5EF4-FFF2-40B4-BE49-F238E27FC236}">
                  <a16:creationId xmlns:a16="http://schemas.microsoft.com/office/drawing/2014/main" id="{1EA1928A-D7D0-46F9-AC9B-ADEAA62B0105}"/>
                </a:ext>
              </a:extLst>
            </p:cNvPr>
            <p:cNvSpPr txBox="1"/>
            <p:nvPr/>
          </p:nvSpPr>
          <p:spPr>
            <a:xfrm>
              <a:off x="3057072" y="2426427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anställningsvillkor</a:t>
              </a:r>
            </a:p>
          </p:txBody>
        </p:sp>
        <p:sp>
          <p:nvSpPr>
            <p:cNvPr id="45" name="textruta 44">
              <a:extLst>
                <a:ext uri="{FF2B5EF4-FFF2-40B4-BE49-F238E27FC236}">
                  <a16:creationId xmlns:a16="http://schemas.microsoft.com/office/drawing/2014/main" id="{84BF4F0D-37DE-4CA8-9E81-22DC9737B4E5}"/>
                </a:ext>
              </a:extLst>
            </p:cNvPr>
            <p:cNvSpPr txBox="1"/>
            <p:nvPr/>
          </p:nvSpPr>
          <p:spPr>
            <a:xfrm>
              <a:off x="3206427" y="4870459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socialförsäkringssystem</a:t>
              </a:r>
            </a:p>
          </p:txBody>
        </p:sp>
        <p:sp>
          <p:nvSpPr>
            <p:cNvPr id="46" name="textruta 45">
              <a:extLst>
                <a:ext uri="{FF2B5EF4-FFF2-40B4-BE49-F238E27FC236}">
                  <a16:creationId xmlns:a16="http://schemas.microsoft.com/office/drawing/2014/main" id="{A80C3C71-D421-46E5-9519-7ABFD40B6584}"/>
                </a:ext>
              </a:extLst>
            </p:cNvPr>
            <p:cNvSpPr txBox="1"/>
            <p:nvPr/>
          </p:nvSpPr>
          <p:spPr>
            <a:xfrm>
              <a:off x="2991950" y="4458631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Kompetensförsörjning</a:t>
              </a:r>
            </a:p>
          </p:txBody>
        </p:sp>
        <p:sp>
          <p:nvSpPr>
            <p:cNvPr id="47" name="textruta 46">
              <a:extLst>
                <a:ext uri="{FF2B5EF4-FFF2-40B4-BE49-F238E27FC236}">
                  <a16:creationId xmlns:a16="http://schemas.microsoft.com/office/drawing/2014/main" id="{71ACC9B0-E9E8-4B26-BDD6-F00C4623E4E0}"/>
                </a:ext>
              </a:extLst>
            </p:cNvPr>
            <p:cNvSpPr txBox="1"/>
            <p:nvPr/>
          </p:nvSpPr>
          <p:spPr>
            <a:xfrm>
              <a:off x="3828140" y="1253859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Skatter på företagande</a:t>
              </a:r>
            </a:p>
          </p:txBody>
        </p:sp>
        <p:sp>
          <p:nvSpPr>
            <p:cNvPr id="48" name="textruta 47">
              <a:extLst>
                <a:ext uri="{FF2B5EF4-FFF2-40B4-BE49-F238E27FC236}">
                  <a16:creationId xmlns:a16="http://schemas.microsoft.com/office/drawing/2014/main" id="{FBC3E409-B970-4E76-BFBB-BD91CA279E55}"/>
                </a:ext>
              </a:extLst>
            </p:cNvPr>
            <p:cNvSpPr txBox="1"/>
            <p:nvPr/>
          </p:nvSpPr>
          <p:spPr>
            <a:xfrm>
              <a:off x="6151722" y="971998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Främjande system</a:t>
              </a:r>
            </a:p>
          </p:txBody>
        </p:sp>
        <p:sp>
          <p:nvSpPr>
            <p:cNvPr id="50" name="textruta 49">
              <a:extLst>
                <a:ext uri="{FF2B5EF4-FFF2-40B4-BE49-F238E27FC236}">
                  <a16:creationId xmlns:a16="http://schemas.microsoft.com/office/drawing/2014/main" id="{531FA53C-A6E4-402A-9BE1-021298208DD7}"/>
                </a:ext>
              </a:extLst>
            </p:cNvPr>
            <p:cNvSpPr txBox="1"/>
            <p:nvPr/>
          </p:nvSpPr>
          <p:spPr>
            <a:xfrm>
              <a:off x="3537461" y="1553135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Kapitalförsörjning</a:t>
              </a:r>
            </a:p>
          </p:txBody>
        </p:sp>
        <p:sp>
          <p:nvSpPr>
            <p:cNvPr id="51" name="textruta 50">
              <a:extLst>
                <a:ext uri="{FF2B5EF4-FFF2-40B4-BE49-F238E27FC236}">
                  <a16:creationId xmlns:a16="http://schemas.microsoft.com/office/drawing/2014/main" id="{98BE5284-6B03-40EC-8278-0D5666235488}"/>
                </a:ext>
              </a:extLst>
            </p:cNvPr>
            <p:cNvSpPr txBox="1"/>
            <p:nvPr/>
          </p:nvSpPr>
          <p:spPr>
            <a:xfrm>
              <a:off x="6783479" y="1401248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Upphandling LOU</a:t>
              </a:r>
            </a:p>
          </p:txBody>
        </p:sp>
        <p:sp>
          <p:nvSpPr>
            <p:cNvPr id="52" name="textruta 51">
              <a:extLst>
                <a:ext uri="{FF2B5EF4-FFF2-40B4-BE49-F238E27FC236}">
                  <a16:creationId xmlns:a16="http://schemas.microsoft.com/office/drawing/2014/main" id="{FDCDFD6C-676B-4642-B7C1-5081D919FEDF}"/>
                </a:ext>
              </a:extLst>
            </p:cNvPr>
            <p:cNvSpPr txBox="1"/>
            <p:nvPr/>
          </p:nvSpPr>
          <p:spPr>
            <a:xfrm>
              <a:off x="7097703" y="1838646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Osund konkurrens</a:t>
              </a:r>
            </a:p>
          </p:txBody>
        </p:sp>
        <p:sp>
          <p:nvSpPr>
            <p:cNvPr id="53" name="textruta 52">
              <a:extLst>
                <a:ext uri="{FF2B5EF4-FFF2-40B4-BE49-F238E27FC236}">
                  <a16:creationId xmlns:a16="http://schemas.microsoft.com/office/drawing/2014/main" id="{F92E9E3A-89C6-42ED-BC24-B07E2B56E60C}"/>
                </a:ext>
              </a:extLst>
            </p:cNvPr>
            <p:cNvSpPr txBox="1"/>
            <p:nvPr/>
          </p:nvSpPr>
          <p:spPr>
            <a:xfrm>
              <a:off x="7540751" y="2837212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Arbetsmiljöregler</a:t>
              </a:r>
            </a:p>
          </p:txBody>
        </p:sp>
        <p:sp>
          <p:nvSpPr>
            <p:cNvPr id="56" name="textruta 55">
              <a:extLst>
                <a:ext uri="{FF2B5EF4-FFF2-40B4-BE49-F238E27FC236}">
                  <a16:creationId xmlns:a16="http://schemas.microsoft.com/office/drawing/2014/main" id="{E2F0A43F-C3FF-473D-9DAD-179CCCB2331C}"/>
                </a:ext>
              </a:extLst>
            </p:cNvPr>
            <p:cNvSpPr txBox="1"/>
            <p:nvPr/>
          </p:nvSpPr>
          <p:spPr>
            <a:xfrm>
              <a:off x="6788808" y="5192760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Cirkulära affärsmodeller</a:t>
              </a:r>
            </a:p>
          </p:txBody>
        </p:sp>
        <p:sp>
          <p:nvSpPr>
            <p:cNvPr id="58" name="textruta 57">
              <a:extLst>
                <a:ext uri="{FF2B5EF4-FFF2-40B4-BE49-F238E27FC236}">
                  <a16:creationId xmlns:a16="http://schemas.microsoft.com/office/drawing/2014/main" id="{57451EA9-E09D-47FB-81B1-5D07B8DA4A53}"/>
                </a:ext>
              </a:extLst>
            </p:cNvPr>
            <p:cNvSpPr txBox="1"/>
            <p:nvPr/>
          </p:nvSpPr>
          <p:spPr>
            <a:xfrm>
              <a:off x="2764445" y="3867483"/>
              <a:ext cx="89482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Bolagsformer</a:t>
              </a:r>
            </a:p>
          </p:txBody>
        </p:sp>
        <p:sp>
          <p:nvSpPr>
            <p:cNvPr id="60" name="textruta 59">
              <a:extLst>
                <a:ext uri="{FF2B5EF4-FFF2-40B4-BE49-F238E27FC236}">
                  <a16:creationId xmlns:a16="http://schemas.microsoft.com/office/drawing/2014/main" id="{F2C51C90-CECC-4470-889A-71600919087E}"/>
                </a:ext>
              </a:extLst>
            </p:cNvPr>
            <p:cNvSpPr txBox="1"/>
            <p:nvPr/>
          </p:nvSpPr>
          <p:spPr>
            <a:xfrm>
              <a:off x="7867192" y="3847025"/>
              <a:ext cx="89482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Miljötillstånd</a:t>
              </a:r>
            </a:p>
          </p:txBody>
        </p:sp>
        <p:sp>
          <p:nvSpPr>
            <p:cNvPr id="66" name="textruta 65">
              <a:extLst>
                <a:ext uri="{FF2B5EF4-FFF2-40B4-BE49-F238E27FC236}">
                  <a16:creationId xmlns:a16="http://schemas.microsoft.com/office/drawing/2014/main" id="{ACEE433E-8DC7-4B6B-8A37-885AAC7606AA}"/>
                </a:ext>
              </a:extLst>
            </p:cNvPr>
            <p:cNvSpPr txBox="1"/>
            <p:nvPr/>
          </p:nvSpPr>
          <p:spPr>
            <a:xfrm>
              <a:off x="6763262" y="5509677"/>
              <a:ext cx="8948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Miljöledningssystem</a:t>
              </a:r>
            </a:p>
          </p:txBody>
        </p:sp>
        <p:sp>
          <p:nvSpPr>
            <p:cNvPr id="67" name="textruta 66">
              <a:extLst>
                <a:ext uri="{FF2B5EF4-FFF2-40B4-BE49-F238E27FC236}">
                  <a16:creationId xmlns:a16="http://schemas.microsoft.com/office/drawing/2014/main" id="{CB82B4F8-4DFC-4B21-BBDC-DCD75DB205C6}"/>
                </a:ext>
              </a:extLst>
            </p:cNvPr>
            <p:cNvSpPr txBox="1"/>
            <p:nvPr/>
          </p:nvSpPr>
          <p:spPr>
            <a:xfrm>
              <a:off x="7526923" y="2475158"/>
              <a:ext cx="16601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Regelkrångel</a:t>
              </a:r>
            </a:p>
          </p:txBody>
        </p:sp>
      </p:grpSp>
      <p:pic>
        <p:nvPicPr>
          <p:cNvPr id="3" name="Bildobjekt 2">
            <a:extLst>
              <a:ext uri="{FF2B5EF4-FFF2-40B4-BE49-F238E27FC236}">
                <a16:creationId xmlns:a16="http://schemas.microsoft.com/office/drawing/2014/main" id="{15F1C0F3-7C0B-5FAE-5004-BE82ADC3046B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051245" y="3844033"/>
            <a:ext cx="954168" cy="862421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B8D24311-DFA8-6BD1-668B-B7A99E1952AC}"/>
              </a:ext>
            </a:extLst>
          </p:cNvPr>
          <p:cNvSpPr txBox="1"/>
          <p:nvPr/>
        </p:nvSpPr>
        <p:spPr>
          <a:xfrm>
            <a:off x="5686670" y="5884568"/>
            <a:ext cx="14817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Kvalitetsledningssystem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A8C97EF-F865-4899-6230-5E704B828568}"/>
              </a:ext>
            </a:extLst>
          </p:cNvPr>
          <p:cNvSpPr txBox="1"/>
          <p:nvPr/>
        </p:nvSpPr>
        <p:spPr>
          <a:xfrm>
            <a:off x="3511688" y="5226987"/>
            <a:ext cx="17116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Implementering av standard</a:t>
            </a:r>
          </a:p>
        </p:txBody>
      </p:sp>
      <p:pic>
        <p:nvPicPr>
          <p:cNvPr id="22" name="image1.jpg">
            <a:extLst>
              <a:ext uri="{FF2B5EF4-FFF2-40B4-BE49-F238E27FC236}">
                <a16:creationId xmlns:a16="http://schemas.microsoft.com/office/drawing/2014/main" id="{29E8038B-F7B5-128D-251F-2B0986C84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2"/>
          <a:srcRect r="6963"/>
          <a:stretch>
            <a:fillRect/>
          </a:stretch>
        </p:blipFill>
        <p:spPr>
          <a:xfrm>
            <a:off x="268794" y="5965022"/>
            <a:ext cx="1883807" cy="70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8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8" name="image1.jpg">
            <a:extLst>
              <a:ext uri="{FF2B5EF4-FFF2-40B4-BE49-F238E27FC236}">
                <a16:creationId xmlns:a16="http://schemas.microsoft.com/office/drawing/2014/main" id="{16503367-8BFA-5E53-F4F6-F0575B9896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rcRect r="6963"/>
          <a:stretch>
            <a:fillRect/>
          </a:stretch>
        </p:blipFill>
        <p:spPr>
          <a:xfrm>
            <a:off x="167281" y="5443268"/>
            <a:ext cx="2912350" cy="1187743"/>
          </a:xfrm>
          <a:prstGeom prst="rect">
            <a:avLst/>
          </a:prstGeom>
        </p:spPr>
      </p:pic>
      <p:sp>
        <p:nvSpPr>
          <p:cNvPr id="24" name="textruta 23">
            <a:extLst>
              <a:ext uri="{FF2B5EF4-FFF2-40B4-BE49-F238E27FC236}">
                <a16:creationId xmlns:a16="http://schemas.microsoft.com/office/drawing/2014/main" id="{63178E5E-C3E6-1E53-5A43-4A7F33AFBB14}"/>
              </a:ext>
            </a:extLst>
          </p:cNvPr>
          <p:cNvSpPr txBox="1"/>
          <p:nvPr/>
        </p:nvSpPr>
        <p:spPr>
          <a:xfrm>
            <a:off x="3260039" y="63217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Tillsammans skapar vi vård och omsorg i världsklass!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Pil: höger 26">
            <a:extLst>
              <a:ext uri="{FF2B5EF4-FFF2-40B4-BE49-F238E27FC236}">
                <a16:creationId xmlns:a16="http://schemas.microsoft.com/office/drawing/2014/main" id="{10D532AD-BB83-9127-DB3F-8BE70CE7D8A3}"/>
              </a:ext>
            </a:extLst>
          </p:cNvPr>
          <p:cNvSpPr/>
          <p:nvPr/>
        </p:nvSpPr>
        <p:spPr>
          <a:xfrm>
            <a:off x="2928872" y="3185166"/>
            <a:ext cx="662335" cy="227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Pil: höger 27">
            <a:extLst>
              <a:ext uri="{FF2B5EF4-FFF2-40B4-BE49-F238E27FC236}">
                <a16:creationId xmlns:a16="http://schemas.microsoft.com/office/drawing/2014/main" id="{79355327-9562-C9A9-7489-52D7CFF84F5A}"/>
              </a:ext>
            </a:extLst>
          </p:cNvPr>
          <p:cNvSpPr/>
          <p:nvPr/>
        </p:nvSpPr>
        <p:spPr>
          <a:xfrm rot="10800000">
            <a:off x="7124539" y="3185168"/>
            <a:ext cx="662335" cy="227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Pil: höger 28">
            <a:extLst>
              <a:ext uri="{FF2B5EF4-FFF2-40B4-BE49-F238E27FC236}">
                <a16:creationId xmlns:a16="http://schemas.microsoft.com/office/drawing/2014/main" id="{F1BEA6A7-9B8B-C7EE-9904-F41903EA9E5D}"/>
              </a:ext>
            </a:extLst>
          </p:cNvPr>
          <p:cNvSpPr/>
          <p:nvPr/>
        </p:nvSpPr>
        <p:spPr>
          <a:xfrm rot="5400000">
            <a:off x="5340551" y="1785728"/>
            <a:ext cx="662335" cy="227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87C6DA81-D0E8-8665-CA85-3AFC485CF3DC}"/>
              </a:ext>
            </a:extLst>
          </p:cNvPr>
          <p:cNvSpPr txBox="1"/>
          <p:nvPr/>
        </p:nvSpPr>
        <p:spPr>
          <a:xfrm>
            <a:off x="397920" y="2573427"/>
            <a:ext cx="154489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Kompetensförsörjning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Leverantörer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Uppdragsgivare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Relationer mellan grupper som är i relation till brukaren ex anhöriga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8" name="Grupp 47">
            <a:extLst>
              <a:ext uri="{FF2B5EF4-FFF2-40B4-BE49-F238E27FC236}">
                <a16:creationId xmlns:a16="http://schemas.microsoft.com/office/drawing/2014/main" id="{2763F39C-6A7C-9549-C71E-664D3BD0D8A5}"/>
              </a:ext>
            </a:extLst>
          </p:cNvPr>
          <p:cNvGrpSpPr/>
          <p:nvPr/>
        </p:nvGrpSpPr>
        <p:grpSpPr>
          <a:xfrm>
            <a:off x="1715286" y="2942270"/>
            <a:ext cx="1828800" cy="680121"/>
            <a:chOff x="5064292" y="256382"/>
            <a:chExt cx="1828800" cy="680121"/>
          </a:xfrm>
        </p:grpSpPr>
        <p:sp>
          <p:nvSpPr>
            <p:cNvPr id="34" name="Ellips 33">
              <a:extLst>
                <a:ext uri="{FF2B5EF4-FFF2-40B4-BE49-F238E27FC236}">
                  <a16:creationId xmlns:a16="http://schemas.microsoft.com/office/drawing/2014/main" id="{5673FAAF-23C2-E679-F976-6F29F9DE9572}"/>
                </a:ext>
              </a:extLst>
            </p:cNvPr>
            <p:cNvSpPr/>
            <p:nvPr/>
          </p:nvSpPr>
          <p:spPr>
            <a:xfrm>
              <a:off x="5356918" y="256382"/>
              <a:ext cx="707366" cy="680121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ruta 36">
              <a:extLst>
                <a:ext uri="{FF2B5EF4-FFF2-40B4-BE49-F238E27FC236}">
                  <a16:creationId xmlns:a16="http://schemas.microsoft.com/office/drawing/2014/main" id="{44D6F9F0-376A-76DE-33FD-DCEDCE50C7F9}"/>
                </a:ext>
              </a:extLst>
            </p:cNvPr>
            <p:cNvSpPr txBox="1"/>
            <p:nvPr/>
          </p:nvSpPr>
          <p:spPr>
            <a:xfrm>
              <a:off x="5064292" y="487184"/>
              <a:ext cx="1828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Social dimension</a:t>
              </a:r>
            </a:p>
          </p:txBody>
        </p:sp>
      </p:grpSp>
      <p:grpSp>
        <p:nvGrpSpPr>
          <p:cNvPr id="50" name="Grupp 49">
            <a:extLst>
              <a:ext uri="{FF2B5EF4-FFF2-40B4-BE49-F238E27FC236}">
                <a16:creationId xmlns:a16="http://schemas.microsoft.com/office/drawing/2014/main" id="{7EB238B7-692B-396C-0112-63EE32C9F7D1}"/>
              </a:ext>
            </a:extLst>
          </p:cNvPr>
          <p:cNvGrpSpPr/>
          <p:nvPr/>
        </p:nvGrpSpPr>
        <p:grpSpPr>
          <a:xfrm>
            <a:off x="7807983" y="2922467"/>
            <a:ext cx="1346431" cy="719728"/>
            <a:chOff x="2023349" y="2552670"/>
            <a:chExt cx="1346431" cy="719728"/>
          </a:xfrm>
        </p:grpSpPr>
        <p:sp>
          <p:nvSpPr>
            <p:cNvPr id="35" name="Ellips 34">
              <a:extLst>
                <a:ext uri="{FF2B5EF4-FFF2-40B4-BE49-F238E27FC236}">
                  <a16:creationId xmlns:a16="http://schemas.microsoft.com/office/drawing/2014/main" id="{136DE466-75C6-F646-B6F9-9D97201BFA99}"/>
                </a:ext>
              </a:extLst>
            </p:cNvPr>
            <p:cNvSpPr/>
            <p:nvPr/>
          </p:nvSpPr>
          <p:spPr>
            <a:xfrm>
              <a:off x="2282632" y="2552670"/>
              <a:ext cx="760291" cy="71972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textruta 37">
              <a:extLst>
                <a:ext uri="{FF2B5EF4-FFF2-40B4-BE49-F238E27FC236}">
                  <a16:creationId xmlns:a16="http://schemas.microsoft.com/office/drawing/2014/main" id="{9C3B7BFE-E45E-9B05-1030-964C02C9EC9C}"/>
                </a:ext>
              </a:extLst>
            </p:cNvPr>
            <p:cNvSpPr txBox="1"/>
            <p:nvPr/>
          </p:nvSpPr>
          <p:spPr>
            <a:xfrm>
              <a:off x="2023349" y="2797010"/>
              <a:ext cx="13464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Ekologi dimension</a:t>
              </a:r>
            </a:p>
          </p:txBody>
        </p:sp>
      </p:grpSp>
      <p:grpSp>
        <p:nvGrpSpPr>
          <p:cNvPr id="49" name="Grupp 48">
            <a:extLst>
              <a:ext uri="{FF2B5EF4-FFF2-40B4-BE49-F238E27FC236}">
                <a16:creationId xmlns:a16="http://schemas.microsoft.com/office/drawing/2014/main" id="{5F631FAE-E1C3-2683-3E02-F2CE4F2DB362}"/>
              </a:ext>
            </a:extLst>
          </p:cNvPr>
          <p:cNvGrpSpPr/>
          <p:nvPr/>
        </p:nvGrpSpPr>
        <p:grpSpPr>
          <a:xfrm>
            <a:off x="4952315" y="604051"/>
            <a:ext cx="1512566" cy="719728"/>
            <a:chOff x="7636511" y="2510865"/>
            <a:chExt cx="1512566" cy="719728"/>
          </a:xfrm>
        </p:grpSpPr>
        <p:sp>
          <p:nvSpPr>
            <p:cNvPr id="36" name="Ellips 35">
              <a:extLst>
                <a:ext uri="{FF2B5EF4-FFF2-40B4-BE49-F238E27FC236}">
                  <a16:creationId xmlns:a16="http://schemas.microsoft.com/office/drawing/2014/main" id="{07906072-0526-EBDE-4A39-C379ED33325E}"/>
                </a:ext>
              </a:extLst>
            </p:cNvPr>
            <p:cNvSpPr/>
            <p:nvPr/>
          </p:nvSpPr>
          <p:spPr>
            <a:xfrm>
              <a:off x="7958268" y="2510865"/>
              <a:ext cx="760291" cy="71972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textruta 38">
              <a:extLst>
                <a:ext uri="{FF2B5EF4-FFF2-40B4-BE49-F238E27FC236}">
                  <a16:creationId xmlns:a16="http://schemas.microsoft.com/office/drawing/2014/main" id="{10B44BC7-B9A6-88EE-60CE-6CA4A1C28799}"/>
                </a:ext>
              </a:extLst>
            </p:cNvPr>
            <p:cNvSpPr txBox="1"/>
            <p:nvPr/>
          </p:nvSpPr>
          <p:spPr>
            <a:xfrm>
              <a:off x="7636511" y="2745168"/>
              <a:ext cx="15125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Ekonomi dimension</a:t>
              </a:r>
            </a:p>
          </p:txBody>
        </p:sp>
      </p:grpSp>
      <p:sp>
        <p:nvSpPr>
          <p:cNvPr id="42" name="textruta 41">
            <a:extLst>
              <a:ext uri="{FF2B5EF4-FFF2-40B4-BE49-F238E27FC236}">
                <a16:creationId xmlns:a16="http://schemas.microsoft.com/office/drawing/2014/main" id="{DDF7C80F-7265-1C3B-2BC4-0427BD73EAAA}"/>
              </a:ext>
            </a:extLst>
          </p:cNvPr>
          <p:cNvSpPr txBox="1"/>
          <p:nvPr/>
        </p:nvSpPr>
        <p:spPr>
          <a:xfrm>
            <a:off x="149836" y="74700"/>
            <a:ext cx="3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Ekosystem socialtjänstlagen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9DDABEA7-48D2-C138-27BB-6E15FB549218}"/>
              </a:ext>
            </a:extLst>
          </p:cNvPr>
          <p:cNvSpPr txBox="1"/>
          <p:nvPr/>
        </p:nvSpPr>
        <p:spPr>
          <a:xfrm>
            <a:off x="167280" y="404260"/>
            <a:ext cx="407557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Grundläggande – Samhällsstrukturen, demokratiska rättigheter, mänskliga rättigheter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Reglerande – lagstiftning, upprätthålla balans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Försörjande – ekonomi, systemets produktionskapacitet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Sociala och kulturella – Individen och känslan av sammanhang</a:t>
            </a:r>
          </a:p>
        </p:txBody>
      </p:sp>
      <p:grpSp>
        <p:nvGrpSpPr>
          <p:cNvPr id="59" name="Grupp 58">
            <a:extLst>
              <a:ext uri="{FF2B5EF4-FFF2-40B4-BE49-F238E27FC236}">
                <a16:creationId xmlns:a16="http://schemas.microsoft.com/office/drawing/2014/main" id="{ECFEF448-47C4-A51F-25AD-34662525A142}"/>
              </a:ext>
            </a:extLst>
          </p:cNvPr>
          <p:cNvGrpSpPr/>
          <p:nvPr/>
        </p:nvGrpSpPr>
        <p:grpSpPr>
          <a:xfrm>
            <a:off x="3645101" y="2447670"/>
            <a:ext cx="3359926" cy="3138815"/>
            <a:chOff x="4403989" y="1838756"/>
            <a:chExt cx="2523323" cy="2281157"/>
          </a:xfrm>
        </p:grpSpPr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760A65-A1EF-0A3E-D587-836F01D91A5D}"/>
                </a:ext>
              </a:extLst>
            </p:cNvPr>
            <p:cNvSpPr/>
            <p:nvPr/>
          </p:nvSpPr>
          <p:spPr>
            <a:xfrm>
              <a:off x="4403989" y="1838756"/>
              <a:ext cx="2523323" cy="228115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" name="Grupp 57">
              <a:extLst>
                <a:ext uri="{FF2B5EF4-FFF2-40B4-BE49-F238E27FC236}">
                  <a16:creationId xmlns:a16="http://schemas.microsoft.com/office/drawing/2014/main" id="{278077B4-0775-4C05-AD9C-5939CFE375E0}"/>
                </a:ext>
              </a:extLst>
            </p:cNvPr>
            <p:cNvGrpSpPr/>
            <p:nvPr/>
          </p:nvGrpSpPr>
          <p:grpSpPr>
            <a:xfrm>
              <a:off x="4669005" y="2095032"/>
              <a:ext cx="2025061" cy="1735673"/>
              <a:chOff x="4669005" y="2095032"/>
              <a:chExt cx="2025061" cy="1735673"/>
            </a:xfrm>
          </p:grpSpPr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214D5776-7BD3-6B62-EB40-755DEA0BE245}"/>
                  </a:ext>
                </a:extLst>
              </p:cNvPr>
              <p:cNvSpPr/>
              <p:nvPr/>
            </p:nvSpPr>
            <p:spPr>
              <a:xfrm>
                <a:off x="5089009" y="2347276"/>
                <a:ext cx="1220464" cy="1181159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D7064FCD-5394-E2CF-D5B0-72FD7C3D1D49}"/>
                  </a:ext>
                </a:extLst>
              </p:cNvPr>
              <p:cNvSpPr/>
              <p:nvPr/>
            </p:nvSpPr>
            <p:spPr>
              <a:xfrm>
                <a:off x="4669005" y="2095032"/>
                <a:ext cx="2025061" cy="173567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4" name="textruta 43">
                <a:extLst>
                  <a:ext uri="{FF2B5EF4-FFF2-40B4-BE49-F238E27FC236}">
                    <a16:creationId xmlns:a16="http://schemas.microsoft.com/office/drawing/2014/main" id="{3B0B9B9A-7C24-4078-CE95-D23F9857A4C0}"/>
                  </a:ext>
                </a:extLst>
              </p:cNvPr>
              <p:cNvSpPr txBox="1"/>
              <p:nvPr/>
            </p:nvSpPr>
            <p:spPr>
              <a:xfrm>
                <a:off x="5295140" y="2733831"/>
                <a:ext cx="907102" cy="4249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v-SE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Individen IBIC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v-SE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Resurser, behov, mål och resultat</a:t>
                </a:r>
              </a:p>
            </p:txBody>
          </p:sp>
        </p:grpSp>
      </p:grpSp>
      <p:sp>
        <p:nvSpPr>
          <p:cNvPr id="45" name="textruta 44">
            <a:extLst>
              <a:ext uri="{FF2B5EF4-FFF2-40B4-BE49-F238E27FC236}">
                <a16:creationId xmlns:a16="http://schemas.microsoft.com/office/drawing/2014/main" id="{F0BB633A-79E9-AF29-5D95-F653C36C2726}"/>
              </a:ext>
            </a:extLst>
          </p:cNvPr>
          <p:cNvSpPr txBox="1"/>
          <p:nvPr/>
        </p:nvSpPr>
        <p:spPr>
          <a:xfrm>
            <a:off x="8356295" y="1760384"/>
            <a:ext cx="23726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Juridik: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Socialtjänsten: regelverk, förordningar och avtal, kompetenskrav och arbetssätt, insatser, rutiner avseende dokumentation, rutiner avseenden samverkan i individärenden</a:t>
            </a:r>
          </a:p>
        </p:txBody>
      </p:sp>
      <p:sp>
        <p:nvSpPr>
          <p:cNvPr id="51" name="textruta 50">
            <a:extLst>
              <a:ext uri="{FF2B5EF4-FFF2-40B4-BE49-F238E27FC236}">
                <a16:creationId xmlns:a16="http://schemas.microsoft.com/office/drawing/2014/main" id="{9A6742EE-6A75-6F9F-F369-0EF3FD086CBC}"/>
              </a:ext>
            </a:extLst>
          </p:cNvPr>
          <p:cNvSpPr txBox="1"/>
          <p:nvPr/>
        </p:nvSpPr>
        <p:spPr>
          <a:xfrm>
            <a:off x="1834718" y="3836892"/>
            <a:ext cx="124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Värdegrundsarbete</a:t>
            </a:r>
          </a:p>
        </p:txBody>
      </p:sp>
      <p:sp>
        <p:nvSpPr>
          <p:cNvPr id="52" name="textruta 51">
            <a:extLst>
              <a:ext uri="{FF2B5EF4-FFF2-40B4-BE49-F238E27FC236}">
                <a16:creationId xmlns:a16="http://schemas.microsoft.com/office/drawing/2014/main" id="{0116F683-2A0B-FDB1-3AAB-2CF82FD4599E}"/>
              </a:ext>
            </a:extLst>
          </p:cNvPr>
          <p:cNvSpPr txBox="1"/>
          <p:nvPr/>
        </p:nvSpPr>
        <p:spPr>
          <a:xfrm>
            <a:off x="1725147" y="2381089"/>
            <a:ext cx="24428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Hälso</a:t>
            </a: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och sjukvårdsinsatser</a:t>
            </a: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4D951C3D-C81E-0F70-7537-58D5CCB28083}"/>
              </a:ext>
            </a:extLst>
          </p:cNvPr>
          <p:cNvSpPr txBox="1"/>
          <p:nvPr/>
        </p:nvSpPr>
        <p:spPr>
          <a:xfrm>
            <a:off x="8360493" y="3754159"/>
            <a:ext cx="24052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Evidensbaserad praktik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Forskning och beprövad erfarenhet</a:t>
            </a:r>
          </a:p>
        </p:txBody>
      </p:sp>
      <p:sp>
        <p:nvSpPr>
          <p:cNvPr id="55" name="textruta 54">
            <a:extLst>
              <a:ext uri="{FF2B5EF4-FFF2-40B4-BE49-F238E27FC236}">
                <a16:creationId xmlns:a16="http://schemas.microsoft.com/office/drawing/2014/main" id="{53014AC0-4BB9-1E5B-7974-968332F10D8D}"/>
              </a:ext>
            </a:extLst>
          </p:cNvPr>
          <p:cNvSpPr txBox="1"/>
          <p:nvPr/>
        </p:nvSpPr>
        <p:spPr>
          <a:xfrm>
            <a:off x="6406529" y="1165347"/>
            <a:ext cx="19918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Kvalitetsledningssystem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Dokumentstyrning, egenkontroller, upprätta processer och rutiner, datainsamling och analys</a:t>
            </a:r>
          </a:p>
        </p:txBody>
      </p:sp>
      <p:sp>
        <p:nvSpPr>
          <p:cNvPr id="56" name="textruta 55">
            <a:extLst>
              <a:ext uri="{FF2B5EF4-FFF2-40B4-BE49-F238E27FC236}">
                <a16:creationId xmlns:a16="http://schemas.microsoft.com/office/drawing/2014/main" id="{6790FC9A-6333-38B8-3916-D9694E4AEBA6}"/>
              </a:ext>
            </a:extLst>
          </p:cNvPr>
          <p:cNvSpPr txBox="1"/>
          <p:nvPr/>
        </p:nvSpPr>
        <p:spPr>
          <a:xfrm>
            <a:off x="9327351" y="2950706"/>
            <a:ext cx="2035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Arbetsmiljökriterier – fysisk och psykosocial</a:t>
            </a:r>
          </a:p>
        </p:txBody>
      </p:sp>
      <p:sp>
        <p:nvSpPr>
          <p:cNvPr id="57" name="textruta 56">
            <a:extLst>
              <a:ext uri="{FF2B5EF4-FFF2-40B4-BE49-F238E27FC236}">
                <a16:creationId xmlns:a16="http://schemas.microsoft.com/office/drawing/2014/main" id="{E4E6323D-6898-8D19-373B-B5F61A3FA049}"/>
              </a:ext>
            </a:extLst>
          </p:cNvPr>
          <p:cNvSpPr txBox="1"/>
          <p:nvPr/>
        </p:nvSpPr>
        <p:spPr>
          <a:xfrm>
            <a:off x="4045422" y="1066818"/>
            <a:ext cx="14801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Intäkter, kostnader, budget, lönsamhet, effektiviseringar, skatter, fastigheter, kapital, investeringsbehov, Upphandlingsförfarande</a:t>
            </a:r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9DE90EA1-1E5E-FA5E-B4B5-F66F7287406C}"/>
              </a:ext>
            </a:extLst>
          </p:cNvPr>
          <p:cNvSpPr txBox="1"/>
          <p:nvPr/>
        </p:nvSpPr>
        <p:spPr>
          <a:xfrm>
            <a:off x="9327988" y="3412677"/>
            <a:ext cx="1532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Kosthållning - Livsmedel</a:t>
            </a:r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D4D97810-2E8F-466C-4739-E18FA45FDB38}"/>
              </a:ext>
            </a:extLst>
          </p:cNvPr>
          <p:cNvSpPr txBox="1"/>
          <p:nvPr/>
        </p:nvSpPr>
        <p:spPr>
          <a:xfrm>
            <a:off x="3938093" y="4823963"/>
            <a:ext cx="2885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Privata utförares marknad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motivationsfaktorer, metodval</a:t>
            </a:r>
          </a:p>
        </p:txBody>
      </p:sp>
      <p:sp>
        <p:nvSpPr>
          <p:cNvPr id="62" name="textruta 61">
            <a:extLst>
              <a:ext uri="{FF2B5EF4-FFF2-40B4-BE49-F238E27FC236}">
                <a16:creationId xmlns:a16="http://schemas.microsoft.com/office/drawing/2014/main" id="{9DC0320C-BC66-3CE8-2753-D745EDF0D481}"/>
              </a:ext>
            </a:extLst>
          </p:cNvPr>
          <p:cNvSpPr txBox="1"/>
          <p:nvPr/>
        </p:nvSpPr>
        <p:spPr>
          <a:xfrm>
            <a:off x="4218483" y="2536461"/>
            <a:ext cx="24343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Samhällets kravställan – Hygienfaktorer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2CD1CAF-B984-898E-48F9-602ADDE29EC9}"/>
              </a:ext>
            </a:extLst>
          </p:cNvPr>
          <p:cNvSpPr txBox="1"/>
          <p:nvPr/>
        </p:nvSpPr>
        <p:spPr>
          <a:xfrm>
            <a:off x="4998708" y="2826318"/>
            <a:ext cx="709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Standard</a:t>
            </a:r>
          </a:p>
        </p:txBody>
      </p:sp>
    </p:spTree>
    <p:extLst>
      <p:ext uri="{BB962C8B-B14F-4D97-AF65-F5344CB8AC3E}">
        <p14:creationId xmlns:p14="http://schemas.microsoft.com/office/powerpoint/2010/main" val="3148323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1082</Words>
  <Application>Microsoft Office PowerPoint</Application>
  <PresentationFormat>Bredbild</PresentationFormat>
  <Paragraphs>247</Paragraphs>
  <Slides>20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Office-tema</vt:lpstr>
      <vt:lpstr> </vt:lpstr>
      <vt:lpstr> </vt:lpstr>
      <vt:lpstr> </vt:lpstr>
      <vt:lpstr> </vt:lpstr>
      <vt:lpstr> </vt:lpstr>
      <vt:lpstr>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Andersson</dc:creator>
  <cp:lastModifiedBy>Mattias Andersson</cp:lastModifiedBy>
  <cp:revision>2</cp:revision>
  <dcterms:created xsi:type="dcterms:W3CDTF">2023-02-15T08:19:32Z</dcterms:created>
  <dcterms:modified xsi:type="dcterms:W3CDTF">2024-03-04T13:05:47Z</dcterms:modified>
</cp:coreProperties>
</file>